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8" r:id="rId5"/>
    <p:sldId id="257" r:id="rId6"/>
    <p:sldId id="267" r:id="rId7"/>
    <p:sldId id="263" r:id="rId8"/>
    <p:sldId id="311" r:id="rId9"/>
    <p:sldId id="264" r:id="rId10"/>
    <p:sldId id="312" r:id="rId11"/>
    <p:sldId id="316" r:id="rId12"/>
    <p:sldId id="328" r:id="rId13"/>
    <p:sldId id="329" r:id="rId14"/>
    <p:sldId id="310" r:id="rId15"/>
    <p:sldId id="309" r:id="rId16"/>
    <p:sldId id="330" r:id="rId17"/>
    <p:sldId id="300" r:id="rId18"/>
    <p:sldId id="301" r:id="rId19"/>
    <p:sldId id="302" r:id="rId20"/>
    <p:sldId id="303" r:id="rId21"/>
    <p:sldId id="324" r:id="rId22"/>
    <p:sldId id="307" r:id="rId23"/>
    <p:sldId id="325" r:id="rId24"/>
    <p:sldId id="331" r:id="rId25"/>
    <p:sldId id="326" r:id="rId26"/>
    <p:sldId id="327" r:id="rId27"/>
    <p:sldId id="281" r:id="rId28"/>
    <p:sldId id="28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1A6"/>
    <a:srgbClr val="EBEBDD"/>
    <a:srgbClr val="7A0000"/>
    <a:srgbClr val="AF6666"/>
    <a:srgbClr val="3D8C41"/>
    <a:srgbClr val="4D4D4D"/>
    <a:srgbClr val="006F83"/>
    <a:srgbClr val="DED8A4"/>
    <a:srgbClr val="969959"/>
    <a:srgbClr val="98D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52A74-4CCF-B289-8637-82E027209A1E}" v="157" dt="2019-12-02T09:46:27.816"/>
    <p1510:client id="{5399964F-4AAE-E8CD-7EBB-3DB66F691160}" v="2330" dt="2019-12-10T08:35:00.661"/>
    <p1510:client id="{70D672D0-9872-2BC4-E222-72EDF1AC6849}" v="487" dt="2019-12-02T10:44:24.087"/>
    <p1510:client id="{D49B950D-95F5-6C5E-C521-392335AC5689}" v="940" dt="2019-12-09T10:26:31.371"/>
    <p1510:client id="{E94E6E91-4BA4-1BDB-7375-9EFEDC3A959D}" v="31" dt="2019-12-03T04:08:48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  <p:guide pos="8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4C60F-CCEE-4849-8BF8-7C8A5DECBC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38EFE-B0EB-46B9-9988-C15EDAE5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BDE61-105E-4C8A-9370-EE26862DA3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972C1-2B46-4BF1-B2C5-D1B7FEC2F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EFF4B-2573-4BDA-A6F2-A5502C913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E74F-E86B-4506-9DE4-E1532F489F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7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9E564-F46A-4B13-9263-4DBEDE3F3E54}" type="datetimeFigureOut">
              <a:rPr lang="en-US" noProof="0" smtClean="0"/>
              <a:pPr/>
              <a:t>12/10/2019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110D-4E99-49C1-BF09-9D9E5818BB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73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1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4" y="5296342"/>
            <a:ext cx="4005072" cy="1561657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>
                <a:solidFill>
                  <a:schemeClr val="bg1"/>
                </a:solidFill>
              </a:defRPr>
            </a:lvl2pPr>
            <a:lvl3pPr marL="914400" indent="0" algn="ctr">
              <a:buNone/>
              <a:defRPr sz="28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953857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84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2620884"/>
            <a:ext cx="4955429" cy="808115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2107734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284489" y="976103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84490" y="5321068"/>
            <a:ext cx="4955429" cy="548574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D20445D-98AF-47B2-9FBD-AF19976FE07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84490" y="4807915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B4ED62-0191-4136-BE3C-958CFAB7AC9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284489" y="3676284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15" name="Rectangle 13" descr="Rectangle shape">
            <a:extLst>
              <a:ext uri="{FF2B5EF4-FFF2-40B4-BE49-F238E27FC236}">
                <a16:creationId xmlns:a16="http://schemas.microsoft.com/office/drawing/2014/main" id="{7A6E2CC8-AD16-49DE-83C6-DA0AA5063E1D}"/>
              </a:ext>
            </a:extLst>
          </p:cNvPr>
          <p:cNvSpPr/>
          <p:nvPr userDrawn="1"/>
        </p:nvSpPr>
        <p:spPr>
          <a:xfrm>
            <a:off x="-1" y="3341010"/>
            <a:ext cx="4246123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440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A7BA7-C33A-4105-8F53-B8940C0A3F83}"/>
              </a:ext>
            </a:extLst>
          </p:cNvPr>
          <p:cNvSpPr/>
          <p:nvPr userDrawn="1"/>
        </p:nvSpPr>
        <p:spPr>
          <a:xfrm>
            <a:off x="4408227" y="-9144"/>
            <a:ext cx="13533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FDDE8-E604-43B2-9010-7650176DFE1B}"/>
              </a:ext>
            </a:extLst>
          </p:cNvPr>
          <p:cNvSpPr/>
          <p:nvPr userDrawn="1"/>
        </p:nvSpPr>
        <p:spPr>
          <a:xfrm>
            <a:off x="6051420" y="0"/>
            <a:ext cx="20391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0413" y="0"/>
            <a:ext cx="2971800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571999"/>
            <a:ext cx="4422014" cy="150882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08227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779480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84239" y="4599296"/>
            <a:ext cx="5367974" cy="1019338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F95E71-8CFB-47D8-857E-5CF7D091CCF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639221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20BB32-08C4-4A57-831F-A25F6DD5F662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10474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94EBB8B-63BC-49D7-A4A6-810321F08EC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950851" y="2494818"/>
            <a:ext cx="1401361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DC8524C-8473-476B-9727-B88579F5C6D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339466" y="1520399"/>
            <a:ext cx="2401321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408227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732363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C3FB435-A0E9-4DB4-97CD-CD4676D2A60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966893" y="3684893"/>
            <a:ext cx="1401361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3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1" name="Rectangle 31" descr="Rectangle shape">
            <a:extLst>
              <a:ext uri="{FF2B5EF4-FFF2-40B4-BE49-F238E27FC236}">
                <a16:creationId xmlns:a16="http://schemas.microsoft.com/office/drawing/2014/main" id="{98B8BA77-4925-481F-93A8-D07826A9C50C}"/>
              </a:ext>
            </a:extLst>
          </p:cNvPr>
          <p:cNvSpPr/>
          <p:nvPr userDrawn="1"/>
        </p:nvSpPr>
        <p:spPr>
          <a:xfrm>
            <a:off x="0" y="4252116"/>
            <a:ext cx="27861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2026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688336"/>
            <a:ext cx="5256213" cy="4169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9600" y="814742"/>
            <a:ext cx="4422014" cy="619448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5346" y="3015916"/>
            <a:ext cx="4371473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486281" y="3015916"/>
            <a:ext cx="2716437" cy="4788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345" y="3585385"/>
            <a:ext cx="4371473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2C7EF8-2FB4-4ED0-A661-3328AF0A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600" y="1979605"/>
            <a:ext cx="4412151" cy="100633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0F49E4-92A1-4E95-B557-32CC712F2097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486281" y="3585385"/>
            <a:ext cx="4865932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8604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0" y="1581912"/>
            <a:ext cx="12192000" cy="52760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EC15B-6ADB-43E7-8D3D-9CA1B60F918F}"/>
              </a:ext>
            </a:extLst>
          </p:cNvPr>
          <p:cNvCxnSpPr/>
          <p:nvPr userDrawn="1"/>
        </p:nvCxnSpPr>
        <p:spPr>
          <a:xfrm>
            <a:off x="-1" y="4642338"/>
            <a:ext cx="11731752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6D8E99-1988-42A8-9F1C-95B986DC31E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649981" y="4411980"/>
            <a:ext cx="4892040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1" descr="Competitors logos quadrant">
            <a:extLst>
              <a:ext uri="{FF2B5EF4-FFF2-40B4-BE49-F238E27FC236}">
                <a16:creationId xmlns:a16="http://schemas.microsoft.com/office/drawing/2014/main" id="{9E7B5F5C-D6CB-40DA-9AEA-4945FD6706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30305" y="29483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2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5E7FCEE1-8543-48D2-92BF-C15B856518F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2933" y="2218387"/>
            <a:ext cx="1655064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1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F1D6EC72-CD23-4FB2-B57B-639BD132182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21461" y="4889390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3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9ECFB104-72C8-4C8F-9892-D63C32BDB4C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4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EB1BE7C2-D7E1-44FC-9E2F-07D83234A28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96986" y="50262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5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CC78793E-2DD2-4C95-911F-5128AE36DF8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528930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Competitor 6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42F0CC5-5779-42DA-8794-6726B62CC7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4089581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1687596-F4AA-47A2-B151-DE1D2D317A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4089581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0B300A8-8F26-4803-B75B-4109631B8AD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16416" y="6208556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2D52EF-59ED-4ADC-B2F9-DFFB875F5A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16416" y="1876140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2126427F-C54E-4B7F-9641-938D9541923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013409" y="1981647"/>
            <a:ext cx="2331720" cy="539496"/>
          </a:xfrm>
          <a:solidFill>
            <a:schemeClr val="bg1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864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71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481465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67819" y="2345281"/>
            <a:ext cx="4399506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45711" y="2345281"/>
            <a:ext cx="5078469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C1D2FC-82D4-4984-A285-D297EC46F0D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62013" y="2998120"/>
            <a:ext cx="4818062" cy="2687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C7746309-5494-4FAF-8640-D18D81C82FC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30001" y="2998120"/>
            <a:ext cx="5122211" cy="268763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7" descr="Rectangle shape">
            <a:extLst>
              <a:ext uri="{FF2B5EF4-FFF2-40B4-BE49-F238E27FC236}">
                <a16:creationId xmlns:a16="http://schemas.microsoft.com/office/drawing/2014/main" id="{42F2CA37-EDD0-4C79-960F-D8E91A8352FB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573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74398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E302E7-5C2F-4624-AD0C-D1495C751B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0E84C90-8C85-4EBD-A0A8-BE416170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0C2D7C7-DBCB-4597-8620-C8C9C5A76A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9124C08-3E86-444D-B5D0-F3F9BB16C98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56B47F-3E0D-42C1-966E-767F85C6CF80}"/>
              </a:ext>
            </a:extLst>
          </p:cNvPr>
          <p:cNvSpPr/>
          <p:nvPr userDrawn="1"/>
        </p:nvSpPr>
        <p:spPr>
          <a:xfrm>
            <a:off x="0" y="4039354"/>
            <a:ext cx="121920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CE94E73-2035-4848-A777-57D121957C5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D2653B7-297D-4579-B765-779B78649A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0FDA4BB-A1AC-401D-BF49-12BA8C00A7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1C09CA-AD2D-489D-8280-D5D5CA6F8E0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1C95C8F-A3B1-4034-8C7E-60D92AD5A5A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D64408A-F4D2-4911-A50C-294A6E12963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14426FB-8D1F-48A3-87B1-6E44756261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13A947D-3189-4C34-A151-25B6735B5765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DFAD3D9-CF77-4D07-8D3C-6946F80F500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4307172"/>
            <a:ext cx="1803644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A1A4549-1CA1-4925-A715-C3356C3B53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692262"/>
            <a:ext cx="1803644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12C4698-25FA-4C20-A9E3-847CD97AEC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4762162-855D-415D-AF6A-C44F05CE7883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89D11E9-B94E-4CFA-B405-7F22D3AF9794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95BF5016-E7B0-47AC-BFE0-E776F860AF3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3228A294-7EF5-49C2-B215-AF1AC293EB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FF32ED7-F60E-49AC-91A1-3034E8EB0B3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29BCBD-EC3D-4652-99F1-83BD8B568FF6}"/>
              </a:ext>
            </a:extLst>
          </p:cNvPr>
          <p:cNvSpPr/>
          <p:nvPr userDrawn="1"/>
        </p:nvSpPr>
        <p:spPr>
          <a:xfrm>
            <a:off x="89729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DE57E-F0D9-4D76-B243-DAC787E66091}"/>
              </a:ext>
            </a:extLst>
          </p:cNvPr>
          <p:cNvSpPr/>
          <p:nvPr userDrawn="1"/>
        </p:nvSpPr>
        <p:spPr>
          <a:xfrm>
            <a:off x="963674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8F9527-D6F7-47B7-93E6-729FA654E51A}"/>
              </a:ext>
            </a:extLst>
          </p:cNvPr>
          <p:cNvSpPr/>
          <p:nvPr userDrawn="1"/>
        </p:nvSpPr>
        <p:spPr>
          <a:xfrm>
            <a:off x="3082161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242D9B-895E-4D79-8BC2-6A934BD109F6}"/>
              </a:ext>
            </a:extLst>
          </p:cNvPr>
          <p:cNvSpPr/>
          <p:nvPr userDrawn="1"/>
        </p:nvSpPr>
        <p:spPr>
          <a:xfrm>
            <a:off x="5267024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B79B76-7626-4584-AE9A-4CDF7F0F6430}"/>
              </a:ext>
            </a:extLst>
          </p:cNvPr>
          <p:cNvSpPr/>
          <p:nvPr userDrawn="1"/>
        </p:nvSpPr>
        <p:spPr>
          <a:xfrm>
            <a:off x="7451887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Rectangle 27" descr="Rectangle shape">
            <a:extLst>
              <a:ext uri="{FF2B5EF4-FFF2-40B4-BE49-F238E27FC236}">
                <a16:creationId xmlns:a16="http://schemas.microsoft.com/office/drawing/2014/main" id="{DE069B8B-CA4A-46A5-901F-F2C7F60C0C24}"/>
              </a:ext>
            </a:extLst>
          </p:cNvPr>
          <p:cNvSpPr/>
          <p:nvPr userDrawn="1"/>
        </p:nvSpPr>
        <p:spPr>
          <a:xfrm>
            <a:off x="-1" y="1525500"/>
            <a:ext cx="722887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922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1531890-A142-4CE0-8BD5-856FACD08EA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56217" y="404813"/>
            <a:ext cx="5673771" cy="56530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  <p:sp>
        <p:nvSpPr>
          <p:cNvPr id="10" name="Rectangle 8" descr="Rectangle shape">
            <a:extLst>
              <a:ext uri="{FF2B5EF4-FFF2-40B4-BE49-F238E27FC236}">
                <a16:creationId xmlns:a16="http://schemas.microsoft.com/office/drawing/2014/main" id="{B429AA89-05C8-451C-B390-2E809555BA84}"/>
              </a:ext>
            </a:extLst>
          </p:cNvPr>
          <p:cNvSpPr/>
          <p:nvPr userDrawn="1"/>
        </p:nvSpPr>
        <p:spPr>
          <a:xfrm>
            <a:off x="0" y="3341010"/>
            <a:ext cx="372317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788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BCE1DF-09FE-457A-9D5E-E7A8E0F5E7AA}"/>
              </a:ext>
            </a:extLst>
          </p:cNvPr>
          <p:cNvSpPr/>
          <p:nvPr userDrawn="1"/>
        </p:nvSpPr>
        <p:spPr>
          <a:xfrm>
            <a:off x="3956795" y="301179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08111-4A36-4CF7-86F5-0AD3FDEEDDDF}"/>
              </a:ext>
            </a:extLst>
          </p:cNvPr>
          <p:cNvSpPr/>
          <p:nvPr userDrawn="1"/>
        </p:nvSpPr>
        <p:spPr>
          <a:xfrm>
            <a:off x="9066213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E182D-C697-44DF-A090-F131D0302405}"/>
              </a:ext>
            </a:extLst>
          </p:cNvPr>
          <p:cNvSpPr/>
          <p:nvPr userDrawn="1"/>
        </p:nvSpPr>
        <p:spPr>
          <a:xfrm>
            <a:off x="6511504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4812501"/>
            <a:ext cx="2939721" cy="668619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2764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3FB6CB-7DC7-42AB-937B-FACFE1A28A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6213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5AE5F8-F053-47AB-BCB2-70F2BF5C44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56795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86E9819-052E-4932-AD4D-2E6844D404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11504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9CD767-2C5C-4922-8EC2-4DFCB6ECF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6537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1851AA2-C176-47A9-A949-3837A394CD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7139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879156B3-E019-4A41-8242-F0D70D5025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87139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B3928-67D4-498A-9DED-4FF10BE1A4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41246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464C0AB-BE10-429A-A453-247A538F5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848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41848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CFBCF6D-5E27-4808-BA1C-6F72DDAAC6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5955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755E469-9B43-406E-BB68-F691A4DF44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96557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96557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Rectangle 13" descr="Rectangle shape">
            <a:extLst>
              <a:ext uri="{FF2B5EF4-FFF2-40B4-BE49-F238E27FC236}">
                <a16:creationId xmlns:a16="http://schemas.microsoft.com/office/drawing/2014/main" id="{4FBD15D4-B1D1-4D03-9259-CE4D7AA955DF}"/>
              </a:ext>
            </a:extLst>
          </p:cNvPr>
          <p:cNvSpPr/>
          <p:nvPr userDrawn="1"/>
        </p:nvSpPr>
        <p:spPr>
          <a:xfrm>
            <a:off x="0" y="4461207"/>
            <a:ext cx="209241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9572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0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6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78466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61519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3" name="Picture Placeholder 7">
            <a:extLst>
              <a:ext uri="{FF2B5EF4-FFF2-40B4-BE49-F238E27FC236}">
                <a16:creationId xmlns:a16="http://schemas.microsoft.com/office/drawing/2014/main" id="{5668E7D0-A78F-45EC-BEC4-CAB0E6F96F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2DAEE6-8B1C-4222-949F-830F7C3A4E16}"/>
              </a:ext>
            </a:extLst>
          </p:cNvPr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3CE9A073-35B5-4F1C-85E3-4BB12A5F435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500728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6 Name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F7309B33-C344-4C68-8156-822D38F43FE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502307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5804302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27235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0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80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5"/>
            <a:ext cx="5879592" cy="2113385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5CBDFFE-A853-4C67-8FC4-53F81449E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788" y="5158018"/>
            <a:ext cx="5879592" cy="899882"/>
          </a:xfrm>
          <a:solidFill>
            <a:schemeClr val="tx1"/>
          </a:solidFill>
        </p:spPr>
        <p:txBody>
          <a:bodyPr lIns="432000" tIns="144000" rIns="144000" bIns="144000" anchor="ctr" anchorCtr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2"/>
                </a:solidFill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A6C74E-3778-471F-9477-D823F7D6A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08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2258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8" y="2739982"/>
            <a:ext cx="6097341" cy="76154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62258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D9061FDA-6F12-4C6E-8374-F8ED0FF2932A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959600" y="765175"/>
            <a:ext cx="4370388" cy="51006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C89AD31-EDB3-409A-BB3D-9A2263EA5F9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869583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ECE7C29-B0CF-4459-9010-99944A9D372B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2869583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A503CE-740E-471A-BE66-70EF1E5ED0DF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4874046" y="4106224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ABC95E5-FC26-42BE-B500-AFB5F7AA358F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874046" y="4467585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D6BF30-B139-4A44-8D70-E8B58153D59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62258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DC5F966-21F2-4236-8AE2-F83B8916800F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62258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9094085-3B39-4A4F-B421-083BD603E08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869583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87EE246-B30D-4246-BBE0-0BC8EBA9925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2869583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2833A53-1031-4E59-BB69-C21555C45940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874046" y="5114637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898A319-33AA-48F0-9D9D-2196528CD257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874046" y="5475998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Rectangle 25" descr="Rectangle shape">
            <a:extLst>
              <a:ext uri="{FF2B5EF4-FFF2-40B4-BE49-F238E27FC236}">
                <a16:creationId xmlns:a16="http://schemas.microsoft.com/office/drawing/2014/main" id="{536DDC95-2245-400E-87D9-78ACE3EB0369}"/>
              </a:ext>
            </a:extLst>
          </p:cNvPr>
          <p:cNvSpPr/>
          <p:nvPr userDrawn="1"/>
        </p:nvSpPr>
        <p:spPr>
          <a:xfrm>
            <a:off x="1" y="2374094"/>
            <a:ext cx="304220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6008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404545"/>
            <a:ext cx="5267789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614" y="3148026"/>
            <a:ext cx="52762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34740" y="3880032"/>
            <a:ext cx="5536134" cy="2025307"/>
          </a:xfrm>
        </p:spPr>
        <p:txBody>
          <a:bodyPr lIns="0" tIns="0" rIns="0" bIns="0" anchor="t" anchorCtr="0">
            <a:normAutofit/>
          </a:bodyPr>
          <a:lstStyle>
            <a:lvl1pPr marL="285750" indent="-28575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67325" cy="58293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9" descr="Rectangle shape">
            <a:extLst>
              <a:ext uri="{FF2B5EF4-FFF2-40B4-BE49-F238E27FC236}">
                <a16:creationId xmlns:a16="http://schemas.microsoft.com/office/drawing/2014/main" id="{64F4FFEA-1C3D-4C3A-895A-590F2E29B849}"/>
              </a:ext>
            </a:extLst>
          </p:cNvPr>
          <p:cNvSpPr/>
          <p:nvPr userDrawn="1"/>
        </p:nvSpPr>
        <p:spPr>
          <a:xfrm>
            <a:off x="5267325" y="2815120"/>
            <a:ext cx="32327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5962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5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-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521329"/>
            <a:ext cx="4005072" cy="2740961"/>
          </a:xfr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1338610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8" y="4541163"/>
            <a:ext cx="3038475" cy="59055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7" y="537832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7" y="5658102"/>
            <a:ext cx="2858011" cy="28010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1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1" y="5657711"/>
            <a:ext cx="3684587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6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6" y="5657711"/>
            <a:ext cx="3240000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5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573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B528C4-392E-41C2-861C-D3DC218489B8}"/>
              </a:ext>
            </a:extLst>
          </p:cNvPr>
          <p:cNvSpPr/>
          <p:nvPr userDrawn="1"/>
        </p:nvSpPr>
        <p:spPr>
          <a:xfrm>
            <a:off x="3919728" y="1"/>
            <a:ext cx="4352544" cy="229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2299716"/>
          </a:xfrm>
          <a:noFill/>
        </p:spPr>
        <p:txBody>
          <a:bodyPr lIns="0" tIns="68400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Rectangle 8" descr="Rectangle shape">
            <a:extLst>
              <a:ext uri="{FF2B5EF4-FFF2-40B4-BE49-F238E27FC236}">
                <a16:creationId xmlns:a16="http://schemas.microsoft.com/office/drawing/2014/main" id="{7427677C-C3DE-49C7-84BE-71D9DB22D7F2}"/>
              </a:ext>
            </a:extLst>
          </p:cNvPr>
          <p:cNvSpPr/>
          <p:nvPr userDrawn="1"/>
        </p:nvSpPr>
        <p:spPr>
          <a:xfrm>
            <a:off x="4868562" y="1548553"/>
            <a:ext cx="732343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1717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07217"/>
            <a:ext cx="5679831" cy="606677"/>
          </a:xfrm>
        </p:spPr>
        <p:txBody>
          <a:bodyPr lIns="0" tIns="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52EDA90-0CC6-4B73-9282-68EB15F1A49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CB94CB14-CAFC-4576-85C2-5FE8C5FAC8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2FAB85F-45F7-47E2-AB0A-6B37853139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9D546B0D-E7A6-4E09-A1E7-4D5FFF42AB7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B7C7924-7CD4-4A42-9820-18C41FD725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6EDFFF7-6CB3-47B7-B8FF-4AD51EBB5F1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998C45EE-D467-409F-8315-0F7C3F55116A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51F22CB-38F0-4351-97D5-2D8EAFB4F3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766E770-E9C2-42A0-B447-1B804F2A2F8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1174E98C-B520-4B09-B2E4-AA73B46C6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2578100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C8CAB-8459-47A3-A66A-8D12B810225F}"/>
              </a:ext>
            </a:extLst>
          </p:cNvPr>
          <p:cNvSpPr/>
          <p:nvPr userDrawn="1"/>
        </p:nvSpPr>
        <p:spPr>
          <a:xfrm>
            <a:off x="4368002" y="2414016"/>
            <a:ext cx="3529011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6F2EC285-6BFE-478F-A272-ED692974D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688" y="2400300"/>
            <a:ext cx="3529012" cy="2043113"/>
          </a:xfrm>
        </p:spPr>
        <p:txBody>
          <a:bodyPr lIns="288000" tIns="288000" rIns="288000" bIns="288000"/>
          <a:lstStyle>
            <a:lvl1pPr marL="0" indent="0"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ru-RU" sz="14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C67992FA-0F54-4DA6-AACA-039E6E09D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6700" y="2212277"/>
            <a:ext cx="3467102" cy="2231136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18" descr="Rectangle shape">
            <a:extLst>
              <a:ext uri="{FF2B5EF4-FFF2-40B4-BE49-F238E27FC236}">
                <a16:creationId xmlns:a16="http://schemas.microsoft.com/office/drawing/2014/main" id="{B791C558-0522-446C-B7FE-6CCCB2676E89}"/>
              </a:ext>
            </a:extLst>
          </p:cNvPr>
          <p:cNvSpPr/>
          <p:nvPr userDrawn="1"/>
        </p:nvSpPr>
        <p:spPr>
          <a:xfrm>
            <a:off x="4304523" y="1373103"/>
            <a:ext cx="788747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058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36831"/>
            <a:ext cx="2939721" cy="1844288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85197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67325" y="1588458"/>
            <a:ext cx="6084888" cy="2118127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67325" y="3932556"/>
            <a:ext cx="6084888" cy="1548563"/>
          </a:xfrm>
        </p:spPr>
        <p:txBody>
          <a:bodyPr>
            <a:noAutofit/>
          </a:bodyPr>
          <a:lstStyle>
            <a:lvl1pPr marL="216000" indent="-2160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Rectangle 9" descr="Rectangle shape">
            <a:extLst>
              <a:ext uri="{FF2B5EF4-FFF2-40B4-BE49-F238E27FC236}">
                <a16:creationId xmlns:a16="http://schemas.microsoft.com/office/drawing/2014/main" id="{BAFA4FEF-7A90-4960-976C-29791A7BE2C2}"/>
              </a:ext>
            </a:extLst>
          </p:cNvPr>
          <p:cNvSpPr/>
          <p:nvPr userDrawn="1"/>
        </p:nvSpPr>
        <p:spPr>
          <a:xfrm>
            <a:off x="0" y="3292402"/>
            <a:ext cx="370971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926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9FF20888-4CCD-4546-BBEE-8012B7FF897A}"/>
              </a:ext>
            </a:extLst>
          </p:cNvPr>
          <p:cNvSpPr/>
          <p:nvPr userDrawn="1"/>
        </p:nvSpPr>
        <p:spPr>
          <a:xfrm>
            <a:off x="862258" y="2808480"/>
            <a:ext cx="1132974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38E56-892A-4A7D-A723-312505412F26}"/>
              </a:ext>
            </a:extLst>
          </p:cNvPr>
          <p:cNvSpPr/>
          <p:nvPr userDrawn="1"/>
        </p:nvSpPr>
        <p:spPr>
          <a:xfrm>
            <a:off x="6757260" y="636516"/>
            <a:ext cx="3291840" cy="5522976"/>
          </a:xfrm>
          <a:prstGeom prst="rect">
            <a:avLst/>
          </a:prstGeom>
          <a:blipFill>
            <a:blip r:embed="rId2"/>
            <a:stretch>
              <a:fillRect l="-1125" r="-1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4111" y="1485605"/>
            <a:ext cx="2075688" cy="3639312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91754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6BBECC5-64BD-44F1-A950-4C2D9B61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62" y="5296342"/>
            <a:ext cx="4005073" cy="1561658"/>
          </a:xfrm>
          <a:solidFill>
            <a:schemeClr val="tx1"/>
          </a:solidFill>
        </p:spPr>
        <p:txBody>
          <a:bodyPr vert="horz" lIns="91440" tIns="90000" rIns="91440" bIns="90000" rtlCol="0" anchor="ctr" anchorCtr="0">
            <a:noAutofit/>
          </a:bodyPr>
          <a:lstStyle>
            <a:lvl1pPr marL="0" indent="0" algn="ctr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 algn="ctr">
              <a:spcBef>
                <a:spcPts val="600"/>
              </a:spcBef>
            </a:pPr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075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6"/>
            <a:ext cx="5879592" cy="2136164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CA489B-C5F7-4E9C-B3E3-881B0B99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5165559"/>
            <a:ext cx="5879592" cy="892341"/>
          </a:xfrm>
          <a:solidFill>
            <a:schemeClr val="tx1"/>
          </a:solidFill>
        </p:spPr>
        <p:txBody>
          <a:bodyPr vert="horz" lIns="432000" tIns="144000" rIns="144000" bIns="144000" rtlCol="0" anchor="ctr" anchorCtr="0">
            <a:normAutofit/>
          </a:bodyPr>
          <a:lstStyle>
            <a:lvl1pPr marL="0" indent="0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0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C5C32A-5788-45B9-9EE4-6043A12F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4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219392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937409"/>
            <a:ext cx="4412151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58722" y="4669416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28700"/>
            <a:ext cx="6103084" cy="48006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22" descr="Rectangle shape">
            <a:extLst>
              <a:ext uri="{FF2B5EF4-FFF2-40B4-BE49-F238E27FC236}">
                <a16:creationId xmlns:a16="http://schemas.microsoft.com/office/drawing/2014/main" id="{7BAA7414-D7E1-4BB4-98C3-E169FD560880}"/>
              </a:ext>
            </a:extLst>
          </p:cNvPr>
          <p:cNvSpPr/>
          <p:nvPr userDrawn="1"/>
        </p:nvSpPr>
        <p:spPr>
          <a:xfrm>
            <a:off x="6102067" y="3654638"/>
            <a:ext cx="326440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452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0D7E270-C747-45FB-A97F-14B73F53F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B39A0C-6C9B-424E-B638-435C971B9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50A0897-12BD-44B8-A42A-3A5C2AF4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B3B52FC-6C01-4691-8A4C-515E4AD91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5405"/>
            <a:ext cx="5183188" cy="6290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A7E6861-785E-404A-A922-8C16D9A3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A918AA-979F-4672-80CF-28680D60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5405"/>
            <a:ext cx="5157787" cy="62901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b="1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815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48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12BFB-BA84-40BC-BBA2-C29418931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1593" y="2297906"/>
            <a:ext cx="9168815" cy="2262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44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ctangle 17" descr="Rectangle shape">
            <a:extLst>
              <a:ext uri="{FF2B5EF4-FFF2-40B4-BE49-F238E27FC236}">
                <a16:creationId xmlns:a16="http://schemas.microsoft.com/office/drawing/2014/main" id="{15D87A62-16A6-44B8-898B-65CFFD5782A1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52441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96433-397C-4024-BB40-8EDB0697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4" y="457201"/>
            <a:ext cx="6088063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32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44D3B2-87EE-4E9C-BEEE-DBEAEB852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457201"/>
            <a:ext cx="60880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3093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072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16512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65609" y="2023413"/>
            <a:ext cx="2752023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12629" y="3054194"/>
            <a:ext cx="1623978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12823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75353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12823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873425" y="3054194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535245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12823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3424" y="3677189"/>
            <a:ext cx="2331720" cy="539496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1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noProof="0" smtClean="0"/>
              <a:pPr/>
              <a:t>12/10/2019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8" name="Text Placehold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9" name="Picture Placehold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1" name="Picture Placehold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ntent,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115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59600" y="0"/>
            <a:ext cx="4370388" cy="6057900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9" descr="Rectangle shape">
            <a:extLst>
              <a:ext uri="{FF2B5EF4-FFF2-40B4-BE49-F238E27FC236}">
                <a16:creationId xmlns:a16="http://schemas.microsoft.com/office/drawing/2014/main" id="{A7050B34-5735-49CB-A564-B50456B9E4D8}"/>
              </a:ext>
            </a:extLst>
          </p:cNvPr>
          <p:cNvSpPr/>
          <p:nvPr userDrawn="1"/>
        </p:nvSpPr>
        <p:spPr>
          <a:xfrm>
            <a:off x="0" y="2816577"/>
            <a:ext cx="306447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5444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26730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1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ef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 descr="Rectangle shape">
            <a:extLst>
              <a:ext uri="{FF2B5EF4-FFF2-40B4-BE49-F238E27FC236}">
                <a16:creationId xmlns:a16="http://schemas.microsoft.com/office/drawing/2014/main" id="{D2154103-FC4F-4381-B8F8-EBD2FE883B77}"/>
              </a:ext>
            </a:extLst>
          </p:cNvPr>
          <p:cNvSpPr/>
          <p:nvPr userDrawn="1"/>
        </p:nvSpPr>
        <p:spPr>
          <a:xfrm>
            <a:off x="-1" y="2816577"/>
            <a:ext cx="852334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BF30168-0B34-44BC-AACE-89DE62358C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765174"/>
            <a:ext cx="4429125" cy="609282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9061" y="1391821"/>
            <a:ext cx="5252202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423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B1C6EE-FA97-4634-A102-9B45058E9E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07591" y="3203259"/>
            <a:ext cx="5223672" cy="28803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1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721639"/>
            <a:ext cx="4405067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1648384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85383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95403" y="1303786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AFA18C9-04D0-44DF-808A-2C34FCE9E7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95403" y="4838737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88C383-1FFC-421F-B64D-C20A8FF1D9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5403" y="3660420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C4D3D8-E6E7-4E66-B661-6F7F594B2B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95403" y="2482103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1026327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24AAA0-C33F-4C49-B5BA-CCA4DF16408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84490" y="5186182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15EA430-9504-4CC7-90B9-8BAC49418BC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84490" y="4564125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452F643-0A90-42B8-A436-966F84D9136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84490" y="4006916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A7C240-D1B7-4005-B9AF-81E3B026A24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84490" y="3384859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E6F2B4F-B958-4180-9985-068471C0E34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9A84110-1CE1-45A4-BFE9-E44A4D9F4FF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284490" y="2205593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Rectangle 13" descr="Rectangle shape">
            <a:extLst>
              <a:ext uri="{FF2B5EF4-FFF2-40B4-BE49-F238E27FC236}">
                <a16:creationId xmlns:a16="http://schemas.microsoft.com/office/drawing/2014/main" id="{4553F3B7-CCC3-488E-B551-867E00CF0DB6}"/>
              </a:ext>
            </a:extLst>
          </p:cNvPr>
          <p:cNvSpPr/>
          <p:nvPr userDrawn="1"/>
        </p:nvSpPr>
        <p:spPr>
          <a:xfrm>
            <a:off x="0" y="3442217"/>
            <a:ext cx="309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874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0348B992-DA91-41CC-A9C7-B1E6405BB768}"/>
              </a:ext>
            </a:extLst>
          </p:cNvPr>
          <p:cNvSpPr/>
          <p:nvPr userDrawn="1"/>
        </p:nvSpPr>
        <p:spPr>
          <a:xfrm>
            <a:off x="1" y="3120256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4" y="871857"/>
            <a:ext cx="5076191" cy="511428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4270" y="1243173"/>
            <a:ext cx="4387066" cy="242787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938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52D122-994D-483A-BEAE-EB42A0E0961E}"/>
              </a:ext>
            </a:extLst>
          </p:cNvPr>
          <p:cNvSpPr/>
          <p:nvPr userDrawn="1"/>
        </p:nvSpPr>
        <p:spPr>
          <a:xfrm>
            <a:off x="3919728" y="-1"/>
            <a:ext cx="4352400" cy="181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1737360"/>
          </a:xfrm>
          <a:noFill/>
        </p:spPr>
        <p:txBody>
          <a:bodyPr lIns="0" tIns="180000" rIns="0" bIns="0" anchor="ctr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5A6CA-852E-4D31-8861-0347B4869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19728" y="1732572"/>
            <a:ext cx="4352400" cy="1404000"/>
          </a:xfrm>
          <a:solidFill>
            <a:schemeClr val="tx1"/>
          </a:solidFill>
        </p:spPr>
        <p:txBody>
          <a:bodyPr lIns="180000" tIns="360000" rIns="180000" bIns="0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  <a:lvl2pPr marL="457200" indent="0">
              <a:buNone/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23" descr="Rectangle shape">
            <a:extLst>
              <a:ext uri="{FF2B5EF4-FFF2-40B4-BE49-F238E27FC236}">
                <a16:creationId xmlns:a16="http://schemas.microsoft.com/office/drawing/2014/main" id="{A5229D97-30B4-42B0-8D6E-5BE4A017D8F7}"/>
              </a:ext>
            </a:extLst>
          </p:cNvPr>
          <p:cNvSpPr/>
          <p:nvPr userDrawn="1"/>
        </p:nvSpPr>
        <p:spPr>
          <a:xfrm>
            <a:off x="5089200" y="1528090"/>
            <a:ext cx="71028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634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8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3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0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252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29453-E4C7-46CA-BEF5-0E2A92C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/>
              <a:t>CLICK TO EDIT MASTER TITLE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DBBF-AAD4-4971-A7E7-A5D5720D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9995-22AA-4982-8BC6-63933E69E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9557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33D2-B564-49D1-84C1-0C8A19C2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36289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4BD2-D6A7-476C-B277-0BD3FFADC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262758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 b="1" i="0">
                <a:solidFill>
                  <a:srgbClr val="006F83"/>
                </a:solidFill>
              </a:defRPr>
            </a:lvl1pPr>
          </a:lstStyle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43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61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4" r:id="rId27"/>
    <p:sldLayoutId id="2147483685" r:id="rId28"/>
    <p:sldLayoutId id="2147483686" r:id="rId29"/>
    <p:sldLayoutId id="2147483689" r:id="rId30"/>
    <p:sldLayoutId id="2147483690" r:id="rId31"/>
    <p:sldLayoutId id="2147483691" r:id="rId32"/>
    <p:sldLayoutId id="2147483694" r:id="rId33"/>
    <p:sldLayoutId id="2147483692" r:id="rId34"/>
    <p:sldLayoutId id="2147483687" r:id="rId35"/>
    <p:sldLayoutId id="2147483693" r:id="rId36"/>
    <p:sldLayoutId id="2147483683" r:id="rId37"/>
    <p:sldLayoutId id="2147483695" r:id="rId38"/>
    <p:sldLayoutId id="2147483696" r:id="rId39"/>
    <p:sldLayoutId id="2147483697" r:id="rId40"/>
    <p:sldLayoutId id="2147483698" r:id="rId4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482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318" userDrawn="1">
          <p15:clr>
            <a:srgbClr val="F26B43"/>
          </p15:clr>
        </p15:guide>
        <p15:guide id="10" pos="4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DF2CC42-ED6C-48CF-B6C9-D28B128F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 Bank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824D513-D7C2-42B7-A630-6D10C27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Superuser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4" y="128802"/>
            <a:ext cx="1393777" cy="8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17" y="1996575"/>
            <a:ext cx="6659577" cy="1830155"/>
          </a:xfrm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Times New Roman"/>
                <a:ea typeface="+mj-lt"/>
                <a:cs typeface="+mj-lt"/>
              </a:rPr>
              <a:t>Our </a:t>
            </a:r>
            <a:r>
              <a:rPr lang="en-US" sz="4000">
                <a:latin typeface="Times New Roman"/>
                <a:ea typeface="+mj-lt"/>
                <a:cs typeface="+mj-lt"/>
              </a:rPr>
              <a:t>Team</a:t>
            </a:r>
            <a:endParaRPr lang="en-US" sz="4000" b="0">
              <a:latin typeface="Times New Roman"/>
              <a:ea typeface="+mj-lt"/>
              <a:cs typeface="+mj-lt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US" sz="4000" dirty="0">
              <a:latin typeface="Times New Roman"/>
              <a:ea typeface="+mj-lt"/>
              <a:cs typeface="+mj-lt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Placeholder 8" descr="A group of people posing for a photo&#10;&#10;Description generated with very high confidence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5848316" y="1914169"/>
            <a:ext cx="5649787" cy="4069253"/>
          </a:xfrm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EDA4-137E-4627-8963-A964FC88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6" y="872706"/>
            <a:ext cx="6862011" cy="552848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4000" dirty="0">
                <a:latin typeface="+mn-lt"/>
              </a:rPr>
              <a:t>Trainers</a:t>
            </a:r>
            <a:endParaRPr lang="en-US" sz="4000">
              <a:latin typeface="+mn-lt"/>
              <a:ea typeface="Tahoma"/>
              <a:cs typeface="Tahoma"/>
            </a:endParaRPr>
          </a:p>
        </p:txBody>
      </p:sp>
      <p:pic>
        <p:nvPicPr>
          <p:cNvPr id="29" name="Picture Placeholder 28" descr="Team member photo">
            <a:extLst>
              <a:ext uri="{FF2B5EF4-FFF2-40B4-BE49-F238E27FC236}">
                <a16:creationId xmlns:a16="http://schemas.microsoft.com/office/drawing/2014/main" id="{5E17FE38-B74E-4525-AAE5-421BBE86387E}"/>
              </a:ext>
            </a:extLst>
          </p:cNvPr>
          <p:cNvPicPr>
            <a:picLocks noGrp="1" noChangeAspect="1"/>
          </p:cNvPicPr>
          <p:nvPr>
            <p:ph type="pic" sz="quarter" idx="63"/>
          </p:nvPr>
        </p:nvPicPr>
        <p:blipFill>
          <a:blip r:embed="rId3"/>
          <a:stretch>
            <a:fillRect/>
          </a:stretch>
        </p:blipFill>
        <p:spPr>
          <a:xfrm>
            <a:off x="4460102" y="2867482"/>
            <a:ext cx="1567877" cy="152045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BA977-E155-4894-8FBD-CB8A310855EB}"/>
              </a:ext>
            </a:extLst>
          </p:cNvPr>
          <p:cNvSpPr>
            <a:spLocks noGrp="1"/>
          </p:cNvSpPr>
          <p:nvPr>
            <p:ph type="body" idx="60"/>
          </p:nvPr>
        </p:nvSpPr>
        <p:spPr>
          <a:xfrm>
            <a:off x="6211006" y="3546545"/>
            <a:ext cx="1908000" cy="59125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Amit Kr Balayan</a:t>
            </a:r>
            <a:endParaRPr lang="en-US" sz="2800">
              <a:latin typeface="Times New Roman"/>
              <a:ea typeface="Tahoma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0C551-098F-4195-A1E2-D6428D61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4" name="Picture 53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pic>
        <p:nvPicPr>
          <p:cNvPr id="57" name="Picture Placeholder 28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19455A23-5677-4DEF-A1AA-1425A40A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91" y="2867969"/>
            <a:ext cx="1567877" cy="1519969"/>
          </a:xfrm>
          <a:prstGeom prst="ellipse">
            <a:avLst/>
          </a:prstGeom>
          <a:ln>
            <a:solidFill>
              <a:schemeClr val="tx2"/>
            </a:solidFill>
          </a:ln>
        </p:spPr>
      </p:pic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31A75FE1-5E6F-4843-8978-9C21FBFD6F6A}"/>
              </a:ext>
            </a:extLst>
          </p:cNvPr>
          <p:cNvSpPr txBox="1">
            <a:spLocks/>
          </p:cNvSpPr>
          <p:nvPr/>
        </p:nvSpPr>
        <p:spPr>
          <a:xfrm>
            <a:off x="2217778" y="3170922"/>
            <a:ext cx="1908000" cy="59125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/>
                <a:cs typeface="Times New Roman"/>
              </a:rPr>
              <a:t>Upasana</a:t>
            </a:r>
            <a:endParaRPr lang="en-US" sz="2800">
              <a:latin typeface="Times New Roman"/>
              <a:ea typeface="Tahoma"/>
              <a:cs typeface="Times New Roman"/>
            </a:endParaRPr>
          </a:p>
        </p:txBody>
      </p:sp>
      <p:pic>
        <p:nvPicPr>
          <p:cNvPr id="9" name="Picture Placeholder 2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5E17FE38-B74E-4525-AAE5-421BBE86387E}"/>
              </a:ext>
            </a:extLst>
          </p:cNvPr>
          <p:cNvPicPr>
            <a:picLocks noGrp="1" noChangeAspect="1"/>
          </p:cNvPicPr>
          <p:nvPr>
            <p:ph type="pic" sz="quarter" idx="63"/>
          </p:nvPr>
        </p:nvPicPr>
        <p:blipFill>
          <a:blip r:embed="rId6"/>
          <a:stretch>
            <a:fillRect/>
          </a:stretch>
        </p:blipFill>
        <p:spPr>
          <a:xfrm>
            <a:off x="8123152" y="2878689"/>
            <a:ext cx="1567050" cy="1509250"/>
          </a:xfr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83BA977-E155-4894-8FBD-CB8A310855EB}"/>
              </a:ext>
            </a:extLst>
          </p:cNvPr>
          <p:cNvSpPr>
            <a:spLocks noGrp="1"/>
          </p:cNvSpPr>
          <p:nvPr>
            <p:ph type="body" idx="60"/>
          </p:nvPr>
        </p:nvSpPr>
        <p:spPr>
          <a:xfrm>
            <a:off x="9873641" y="3091840"/>
            <a:ext cx="1908000" cy="99467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Kavita </a:t>
            </a:r>
            <a:r>
              <a:rPr lang="en-US" sz="2800" dirty="0">
                <a:latin typeface="Times New Roman"/>
                <a:ea typeface="Tahoma"/>
                <a:cs typeface="Times New Roman"/>
              </a:rPr>
              <a:t>Gupta</a:t>
            </a:r>
            <a:endParaRPr lang="en-US" sz="2800">
              <a:latin typeface="Times New Roman"/>
              <a:ea typeface="Tahom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56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EDA4-137E-4627-8963-A964FC88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939942"/>
            <a:ext cx="6862011" cy="552848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4000" dirty="0">
                <a:latin typeface="+mn-lt"/>
              </a:rPr>
              <a:t>Team Simba</a:t>
            </a:r>
            <a:endParaRPr lang="en-US" sz="4000">
              <a:latin typeface="+mn-lt"/>
              <a:ea typeface="Tahoma"/>
              <a:cs typeface="Tahoma"/>
            </a:endParaRPr>
          </a:p>
        </p:txBody>
      </p:sp>
      <p:pic>
        <p:nvPicPr>
          <p:cNvPr id="31" name="Picture Placeholder 30" descr="A person in a striped shir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AC31E153-4096-444C-B045-9064FE9537B0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3"/>
          <a:stretch>
            <a:fillRect/>
          </a:stretch>
        </p:blipFill>
        <p:spPr>
          <a:xfrm>
            <a:off x="2701701" y="2240944"/>
            <a:ext cx="1417547" cy="151792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800D05-E8D7-4152-A24A-9CFA7311D7AE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4189428" y="2447487"/>
            <a:ext cx="1908000" cy="59125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Kirthana</a:t>
            </a:r>
            <a:endParaRPr lang="en-US" sz="2800">
              <a:solidFill>
                <a:schemeClr val="tx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3" name="Picture Placeholder 32" descr="A person wearing a red hat&#10;&#10;Description generated with very high confidence">
            <a:extLst>
              <a:ext uri="{FF2B5EF4-FFF2-40B4-BE49-F238E27FC236}">
                <a16:creationId xmlns:a16="http://schemas.microsoft.com/office/drawing/2014/main" id="{7585D5A9-2371-45D7-85ED-3200CE4E6ADA}"/>
              </a:ext>
            </a:extLst>
          </p:cNvPr>
          <p:cNvPicPr>
            <a:picLocks noGrp="1" noChangeAspect="1"/>
          </p:cNvPicPr>
          <p:nvPr>
            <p:ph type="pic" sz="quarter" idx="76"/>
          </p:nvPr>
        </p:nvPicPr>
        <p:blipFill>
          <a:blip r:embed="rId4"/>
          <a:stretch>
            <a:fillRect/>
          </a:stretch>
        </p:blipFill>
        <p:spPr>
          <a:xfrm>
            <a:off x="6686554" y="2285768"/>
            <a:ext cx="1480002" cy="146879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ECCC35-8D78-4E28-A3D9-D8D116AF5814}"/>
              </a:ext>
            </a:extLst>
          </p:cNvPr>
          <p:cNvSpPr>
            <a:spLocks noGrp="1"/>
          </p:cNvSpPr>
          <p:nvPr>
            <p:ph type="body" idx="74"/>
          </p:nvPr>
        </p:nvSpPr>
        <p:spPr>
          <a:xfrm>
            <a:off x="8244226" y="2458122"/>
            <a:ext cx="1908000" cy="59125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/>
                <a:ea typeface="Tahoma"/>
                <a:cs typeface="Tahoma"/>
              </a:rPr>
              <a:t>Manjunath</a:t>
            </a:r>
          </a:p>
        </p:txBody>
      </p:sp>
      <p:pic>
        <p:nvPicPr>
          <p:cNvPr id="35" name="Picture Placeholder 34" descr="A person standing in a field&#10;&#10;Description generated with very high confidence">
            <a:extLst>
              <a:ext uri="{FF2B5EF4-FFF2-40B4-BE49-F238E27FC236}">
                <a16:creationId xmlns:a16="http://schemas.microsoft.com/office/drawing/2014/main" id="{7FCE2599-6354-4CCC-B599-643A8EFF6908}"/>
              </a:ext>
            </a:extLst>
          </p:cNvPr>
          <p:cNvPicPr>
            <a:picLocks noGrp="1" noChangeAspect="1"/>
          </p:cNvPicPr>
          <p:nvPr>
            <p:ph type="pic" sz="quarter" idx="79"/>
          </p:nvPr>
        </p:nvPicPr>
        <p:blipFill>
          <a:blip r:embed="rId5"/>
          <a:stretch>
            <a:fillRect/>
          </a:stretch>
        </p:blipFill>
        <p:spPr>
          <a:xfrm>
            <a:off x="946585" y="4331140"/>
            <a:ext cx="1575876" cy="1572768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421028-B38F-439A-B05F-B15FBCBB46FF}"/>
              </a:ext>
            </a:extLst>
          </p:cNvPr>
          <p:cNvSpPr>
            <a:spLocks noGrp="1"/>
          </p:cNvSpPr>
          <p:nvPr>
            <p:ph type="body" idx="77"/>
          </p:nvPr>
        </p:nvSpPr>
        <p:spPr>
          <a:xfrm>
            <a:off x="2568364" y="4765404"/>
            <a:ext cx="1908000" cy="6124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Times New Roman"/>
              </a:rPr>
              <a:t>Nishmitha</a:t>
            </a:r>
            <a:endParaRPr lang="en-US" sz="2800">
              <a:solidFill>
                <a:schemeClr val="tx1">
                  <a:lumMod val="50000"/>
                </a:schemeClr>
              </a:solidFill>
              <a:latin typeface="Times New Roman"/>
              <a:ea typeface="Tahoma"/>
              <a:cs typeface="Times New Roman"/>
            </a:endParaRPr>
          </a:p>
        </p:txBody>
      </p:sp>
      <p:pic>
        <p:nvPicPr>
          <p:cNvPr id="37" name="Picture Placeholder 36" descr="A person sitting at a table with a computer and smiling at the camera&#10;&#10;Description generated with very high confidence">
            <a:extLst>
              <a:ext uri="{FF2B5EF4-FFF2-40B4-BE49-F238E27FC236}">
                <a16:creationId xmlns:a16="http://schemas.microsoft.com/office/drawing/2014/main" id="{631AC41D-DEE3-423C-BB86-57D35540C311}"/>
              </a:ext>
            </a:extLst>
          </p:cNvPr>
          <p:cNvPicPr>
            <a:picLocks noGrp="1" noChangeAspect="1"/>
          </p:cNvPicPr>
          <p:nvPr>
            <p:ph type="pic" sz="quarter" idx="82"/>
          </p:nvPr>
        </p:nvPicPr>
        <p:blipFill>
          <a:blip r:embed="rId6"/>
          <a:stretch>
            <a:fillRect/>
          </a:stretch>
        </p:blipFill>
        <p:spPr>
          <a:xfrm>
            <a:off x="4842097" y="4373256"/>
            <a:ext cx="1568411" cy="1530652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CCD5F8A-2266-4864-9385-9F4F6847FDE2}"/>
              </a:ext>
            </a:extLst>
          </p:cNvPr>
          <p:cNvSpPr>
            <a:spLocks noGrp="1"/>
          </p:cNvSpPr>
          <p:nvPr>
            <p:ph type="body" idx="80"/>
          </p:nvPr>
        </p:nvSpPr>
        <p:spPr>
          <a:xfrm>
            <a:off x="6453016" y="4697856"/>
            <a:ext cx="1908000" cy="6124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Times New Roman"/>
              </a:rPr>
              <a:t>Soumya</a:t>
            </a:r>
          </a:p>
        </p:txBody>
      </p:sp>
      <p:pic>
        <p:nvPicPr>
          <p:cNvPr id="39" name="Picture Placeholder 38" descr="A person wearing a suit and sunglasses standing outside of a building&#10;&#10;Description generated with very high confidence">
            <a:extLst>
              <a:ext uri="{FF2B5EF4-FFF2-40B4-BE49-F238E27FC236}">
                <a16:creationId xmlns:a16="http://schemas.microsoft.com/office/drawing/2014/main" id="{902090CF-EA89-42CB-B60C-56B04DE383AB}"/>
              </a:ext>
            </a:extLst>
          </p:cNvPr>
          <p:cNvPicPr>
            <a:picLocks noGrp="1" noChangeAspect="1"/>
          </p:cNvPicPr>
          <p:nvPr>
            <p:ph type="pic" sz="quarter" idx="85"/>
          </p:nvPr>
        </p:nvPicPr>
        <p:blipFill>
          <a:blip r:embed="rId7"/>
          <a:stretch>
            <a:fillRect/>
          </a:stretch>
        </p:blipFill>
        <p:spPr>
          <a:xfrm>
            <a:off x="8547258" y="4300453"/>
            <a:ext cx="1527945" cy="1541159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278ED27-8FDF-4350-8092-0886AD04CEA4}"/>
              </a:ext>
            </a:extLst>
          </p:cNvPr>
          <p:cNvSpPr>
            <a:spLocks noGrp="1"/>
          </p:cNvSpPr>
          <p:nvPr>
            <p:ph type="body" idx="83"/>
          </p:nvPr>
        </p:nvSpPr>
        <p:spPr>
          <a:xfrm>
            <a:off x="10112742" y="4654753"/>
            <a:ext cx="1908000" cy="6124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Times New Roman"/>
              </a:rPr>
              <a:t>Prajwal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0C551-098F-4195-A1E2-D6428D61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187431" y="3001486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Scrum master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185712" y="3255520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Emp ID:109285</a:t>
            </a:r>
            <a:endParaRPr lang="en-US" sz="16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pic>
        <p:nvPicPr>
          <p:cNvPr id="54" name="Picture 53" descr="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243074" y="3039220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Emp ID:109272</a:t>
            </a:r>
            <a:endParaRPr lang="en-US" sz="16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65966" y="5382657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Emp ID:109262</a:t>
            </a:r>
            <a:endParaRPr lang="en-US" sz="16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496521" y="5313702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Emp ID:109278</a:t>
            </a:r>
            <a:endParaRPr lang="en-US" sz="16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ABC33D66-44DC-4C91-B050-29F4E8F352A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0111017" y="5271432"/>
            <a:ext cx="1908000" cy="2140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Emp ID:109274</a:t>
            </a:r>
            <a:endParaRPr lang="en-US" sz="16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885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17" y="1996575"/>
            <a:ext cx="6659577" cy="1830155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US" sz="4000" dirty="0">
              <a:latin typeface="Times New Roman"/>
              <a:ea typeface="+mj-lt"/>
              <a:cs typeface="+mj-lt"/>
            </a:endParaRP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Placeholder 8" descr="A close up of a logo&#10;&#10;Description generated with very high confidence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7910198" y="1606136"/>
            <a:ext cx="3946494" cy="1570083"/>
          </a:xfrm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BE397-D016-44FF-A17B-0E00D136257B}"/>
              </a:ext>
            </a:extLst>
          </p:cNvPr>
          <p:cNvSpPr txBox="1"/>
          <p:nvPr/>
        </p:nvSpPr>
        <p:spPr>
          <a:xfrm>
            <a:off x="163606" y="3222812"/>
            <a:ext cx="75393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This online banking application provides the basic services to manage bank accounts of a bank. </a:t>
            </a:r>
            <a:endParaRPr lang="en-US" sz="24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E3C2E-C21F-48BB-B5B4-B79C25547E4D}"/>
              </a:ext>
            </a:extLst>
          </p:cNvPr>
          <p:cNvSpPr txBox="1"/>
          <p:nvPr/>
        </p:nvSpPr>
        <p:spPr>
          <a:xfrm>
            <a:off x="600635" y="981635"/>
            <a:ext cx="599290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​</a:t>
            </a:r>
            <a:br>
              <a:rPr lang="en-US" sz="3600" b="1" dirty="0"/>
            </a:br>
            <a:r>
              <a:rPr lang="en-US" sz="3600" b="1" dirty="0"/>
              <a:t>​ABC Bank Management Application​</a:t>
            </a:r>
            <a:endParaRPr lang="en-US" sz="3600" b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497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4BB217-96AF-4208-A4F8-DB6BDE9E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5" y="2206625"/>
            <a:ext cx="9596718" cy="411326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The main objective of  Application is to register the  admins, manage the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details of admins,  handle the profile of Superuser, and to reduce the manual work for managing the profile of Admins.</a:t>
            </a:r>
            <a:endParaRPr lang="en-US">
              <a:solidFill>
                <a:schemeClr val="tx1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D4C87-7356-4623-A650-1879C749F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C7E23-D86B-4021-BC51-5E618443C8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BB12B4-3B7F-49F3-84A9-6DE0EC38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Objective</a:t>
            </a:r>
            <a:endParaRPr lang="en-US" sz="3600" b="1" dirty="0">
              <a:latin typeface="+mn-lt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559" y="92436"/>
            <a:ext cx="1140441" cy="10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860351-EB3F-4E44-B91B-3186256F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654"/>
            <a:ext cx="10515600" cy="411326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Although the basic type of services offered by a bank depends upon the type of bank and the country, services provided usually include: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cs typeface="Calibri"/>
              </a:rPr>
              <a:t>Registration of Admins.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cs typeface="Calibri"/>
              </a:rPr>
              <a:t>Providing Login credentials to Admins.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14CC9-73C4-4B5C-B5DD-0B62A5C464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BE28C-1676-4CD5-81F7-1E2FA1E2FE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1087100" y="6223304"/>
            <a:ext cx="266700" cy="225969"/>
          </a:xfrm>
        </p:spPr>
        <p:txBody>
          <a:bodyPr/>
          <a:lstStyle/>
          <a:p>
            <a:r>
              <a:rPr lang="en-US" dirty="0"/>
              <a:t>15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7A209B-4A59-4A32-B4F1-D6AB44F0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Problem </a:t>
            </a:r>
            <a:r>
              <a:rPr lang="en-US" sz="3600" dirty="0">
                <a:latin typeface="Times New Roman"/>
                <a:cs typeface="Times New Roman"/>
              </a:rPr>
              <a:t>Definition</a:t>
            </a:r>
            <a:endParaRPr lang="en-US" sz="3600" b="1">
              <a:latin typeface="Times New Roman"/>
              <a:ea typeface="Tahoma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24" y="92436"/>
            <a:ext cx="1312176" cy="9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5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D3ACB-8487-4522-9B98-0E984AB5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1982507"/>
            <a:ext cx="10515600" cy="411326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There are various job positions within bank institutions. The positions are as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follows: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pPr marL="457200" indent="-457200">
              <a:buFont typeface="Wingdings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Superuser</a:t>
            </a:r>
            <a:endParaRPr lang="en-US" sz="240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pPr marL="457200" indent="-457200">
              <a:buFont typeface="Wingdings" panose="020F0502020204030204" pitchFamily="34" charset="0"/>
              <a:buChar char="Ø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Admin</a:t>
            </a:r>
          </a:p>
          <a:p>
            <a:pPr marL="457200" indent="-457200">
              <a:buFont typeface="Wingdings" panose="020F0502020204030204" pitchFamily="34" charset="0"/>
              <a:buChar char="Ø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Agent</a:t>
            </a:r>
          </a:p>
          <a:p>
            <a:pPr marL="457200" indent="-457200">
              <a:buFont typeface="Wingdings" panose="020F0502020204030204" pitchFamily="34" charset="0"/>
              <a:buChar char="Ø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Customer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Superuser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 - </a:t>
            </a:r>
            <a:r>
              <a:rPr lang="en-US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Superuser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 can Create/Update/Delete/ view all Admin operations.</a:t>
            </a:r>
            <a:endParaRPr lang="en-US" sz="240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 Can View / Edit his own profile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 Approve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Admins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(unable/Disable)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F65E-06E8-48B5-9303-10CBBBCDC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F8DFA-1AA8-4A74-8619-3155501E1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16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58BEA-CB57-46F8-8B45-DAB890FE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/>
                <a:ea typeface="+mj-lt"/>
                <a:cs typeface="+mj-lt"/>
              </a:rPr>
              <a:t>Overview of Bank Management Application</a:t>
            </a:r>
            <a:endParaRPr lang="en-US" sz="3600" b="1">
              <a:latin typeface="Times New Roman"/>
              <a:ea typeface="Tahoma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20" y="92436"/>
            <a:ext cx="1175698" cy="78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3F679-8CA1-4434-9D93-AA9F516653C3}"/>
              </a:ext>
            </a:extLst>
          </p:cNvPr>
          <p:cNvSpPr txBox="1"/>
          <p:nvPr/>
        </p:nvSpPr>
        <p:spPr>
          <a:xfrm>
            <a:off x="466164" y="6248400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456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3A6C2-FF88-4D3F-ADF8-2517D611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123395" cy="5032375"/>
          </a:xfr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cs typeface="Calibri"/>
              </a:rPr>
              <a:t>Scope of the Project:</a:t>
            </a:r>
          </a:p>
          <a:p>
            <a:pP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This project can be implemented in any bank by fulfilling basic requirements.</a:t>
            </a:r>
            <a:endParaRPr lang="en-US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Conclusion of the Project:</a:t>
            </a:r>
            <a:endParaRPr lang="en-US" sz="2800" b="1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pP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This Bank Management Application will allow the superuser to create an</a:t>
            </a:r>
            <a:endParaRPr lang="en-US" dirty="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account, handle his profile, </a:t>
            </a:r>
            <a:r>
              <a:rPr lang="en-US" dirty="0">
                <a:ea typeface="+mn-lt"/>
                <a:cs typeface="+mn-lt"/>
              </a:rPr>
              <a:t>manage all admins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 and perform all functions</a:t>
            </a:r>
            <a:endParaRPr lang="en-US" dirty="0">
              <a:solidFill>
                <a:schemeClr val="tx1">
                  <a:lumMod val="50000"/>
                </a:schemeClr>
              </a:solidFill>
              <a:ea typeface="+mn-lt"/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without manual processing. All information will be updated automatically </a:t>
            </a:r>
            <a:endParaRPr lang="en-US" dirty="0">
              <a:solidFill>
                <a:schemeClr val="tx1">
                  <a:lumMod val="50000"/>
                </a:schemeClr>
              </a:solidFill>
              <a:ea typeface="+mn-lt"/>
              <a:cs typeface="Calibri"/>
            </a:endParaRPr>
          </a:p>
          <a:p>
            <a:pPr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by using the information stored in the database system.</a:t>
            </a:r>
            <a:endParaRPr lang="en-US" dirty="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D693B-AB70-4DA3-B29B-088117943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54743-B722-414B-AD34-F74E514ECA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17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C9FCE7-EF5E-4382-9B49-635425BF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Scope and Conclusion</a:t>
            </a:r>
            <a:endParaRPr lang="en-US" sz="3600" b="1">
              <a:latin typeface="Times New Roman"/>
              <a:ea typeface="Tahoma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427" y="0"/>
            <a:ext cx="1234573" cy="866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F137B-C208-4D71-888D-5AF2C31F10E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0979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1772457"/>
            <a:ext cx="5550195" cy="1180214"/>
          </a:xfrm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latin typeface="Times New Roman"/>
                <a:cs typeface="Times New Roman"/>
              </a:rPr>
              <a:t>Tech Stack</a:t>
            </a:r>
            <a:br>
              <a:rPr lang="en-US" sz="4000">
                <a:latin typeface="Times New Roman"/>
                <a:cs typeface="Times New Roman"/>
              </a:rPr>
            </a:b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C14C0-E43D-4CEB-83E9-212D7613F9FA}"/>
              </a:ext>
            </a:extLst>
          </p:cNvPr>
          <p:cNvSpPr txBox="1"/>
          <p:nvPr/>
        </p:nvSpPr>
        <p:spPr>
          <a:xfrm>
            <a:off x="718728" y="3204882"/>
            <a:ext cx="4736123" cy="2131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50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Times New Roman"/>
              </a:rPr>
              <a:t>To become a Full Stack web developer by gaining knowledge which builds confident and makes us a successful Product Engineer.</a:t>
            </a:r>
            <a:endParaRPr lang="en-US" sz="240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pPr>
              <a:spcAft>
                <a:spcPts val="1500"/>
              </a:spcAft>
            </a:pP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9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8253DF1E-5E1B-409B-8E45-9EF7154B88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29704" r="29704"/>
          <a:stretch/>
        </p:blipFill>
        <p:spPr>
          <a:xfrm>
            <a:off x="6477748" y="1714500"/>
            <a:ext cx="4930682" cy="3458136"/>
          </a:xfrm>
        </p:spPr>
      </p:pic>
    </p:spTree>
    <p:extLst>
      <p:ext uri="{BB962C8B-B14F-4D97-AF65-F5344CB8AC3E}">
        <p14:creationId xmlns:p14="http://schemas.microsoft.com/office/powerpoint/2010/main" val="395601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58F72-B196-44E8-88F0-4B6AAEA1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41852-EAAA-4990-94C0-14526836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24297-A3D6-4343-8575-5AC33398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49F38A5-A9E0-4E37-8130-F61A2F29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82550"/>
            <a:ext cx="2552700" cy="1714500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F810733B-AEDB-449F-83E9-0C2526B49503}"/>
              </a:ext>
            </a:extLst>
          </p:cNvPr>
          <p:cNvSpPr txBox="1"/>
          <p:nvPr/>
        </p:nvSpPr>
        <p:spPr>
          <a:xfrm>
            <a:off x="812987" y="76666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FRONTEND</a:t>
            </a:r>
          </a:p>
        </p:txBody>
      </p:sp>
      <p:pic>
        <p:nvPicPr>
          <p:cNvPr id="8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C80BFAC-1C7F-4C29-9260-0B321873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225" y="82550"/>
            <a:ext cx="2571750" cy="1714500"/>
          </a:xfrm>
          <a:prstGeom prst="rect">
            <a:avLst/>
          </a:prstGeom>
        </p:spPr>
      </p:pic>
      <p:pic>
        <p:nvPicPr>
          <p:cNvPr id="10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B9E954F-D1E3-4828-9141-9AFEF34B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25" y="31750"/>
            <a:ext cx="2571750" cy="1714500"/>
          </a:xfrm>
          <a:prstGeom prst="rect">
            <a:avLst/>
          </a:prstGeom>
        </p:spPr>
      </p:pic>
      <p:pic>
        <p:nvPicPr>
          <p:cNvPr id="12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D2723B-CAD0-43E8-91A2-ECDE428A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31750"/>
            <a:ext cx="2571750" cy="1714500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2E8D26E3-7A26-4D9B-9886-1CBF7F904EEB}"/>
              </a:ext>
            </a:extLst>
          </p:cNvPr>
          <p:cNvSpPr txBox="1"/>
          <p:nvPr/>
        </p:nvSpPr>
        <p:spPr>
          <a:xfrm>
            <a:off x="3857438" y="71306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BACKEND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506ED4F-656A-4139-99DB-251CCB0845C4}"/>
              </a:ext>
            </a:extLst>
          </p:cNvPr>
          <p:cNvSpPr txBox="1"/>
          <p:nvPr/>
        </p:nvSpPr>
        <p:spPr>
          <a:xfrm>
            <a:off x="6953437" y="71026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DevOps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E5829-C199-40E0-8916-801DB08ACA76}"/>
              </a:ext>
            </a:extLst>
          </p:cNvPr>
          <p:cNvSpPr txBox="1"/>
          <p:nvPr/>
        </p:nvSpPr>
        <p:spPr>
          <a:xfrm>
            <a:off x="10411012" y="7709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DATA</a:t>
            </a:r>
          </a:p>
        </p:txBody>
      </p:sp>
      <p:pic>
        <p:nvPicPr>
          <p:cNvPr id="18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A4927D1-226E-4F8D-A256-D9125004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" y="1755775"/>
            <a:ext cx="1666875" cy="13906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91DB4C-D626-49EE-9176-56A548BE95FA}"/>
              </a:ext>
            </a:extLst>
          </p:cNvPr>
          <p:cNvCxnSpPr/>
          <p:nvPr/>
        </p:nvCxnSpPr>
        <p:spPr>
          <a:xfrm>
            <a:off x="3048000" y="1574800"/>
            <a:ext cx="12700" cy="50800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773D26-27C5-4812-8600-3A19ECE34901}"/>
              </a:ext>
            </a:extLst>
          </p:cNvPr>
          <p:cNvCxnSpPr>
            <a:cxnSpLocks/>
          </p:cNvCxnSpPr>
          <p:nvPr/>
        </p:nvCxnSpPr>
        <p:spPr>
          <a:xfrm>
            <a:off x="9294906" y="1460499"/>
            <a:ext cx="12700" cy="50800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190A2-CC37-424F-AB69-AEDD5458D123}"/>
              </a:ext>
            </a:extLst>
          </p:cNvPr>
          <p:cNvCxnSpPr>
            <a:cxnSpLocks/>
          </p:cNvCxnSpPr>
          <p:nvPr/>
        </p:nvCxnSpPr>
        <p:spPr>
          <a:xfrm>
            <a:off x="6083300" y="1574799"/>
            <a:ext cx="12700" cy="50800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9" descr="A close up of a sign&#10;&#10;Description generated with high confidence">
            <a:extLst>
              <a:ext uri="{FF2B5EF4-FFF2-40B4-BE49-F238E27FC236}">
                <a16:creationId xmlns:a16="http://schemas.microsoft.com/office/drawing/2014/main" id="{C1FD118C-7A57-4AE6-B531-D9A785E31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87" y="3242422"/>
            <a:ext cx="1057275" cy="1162050"/>
          </a:xfrm>
          <a:prstGeom prst="rect">
            <a:avLst/>
          </a:prstGeom>
        </p:spPr>
      </p:pic>
      <p:pic>
        <p:nvPicPr>
          <p:cNvPr id="31" name="Picture 3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64CA1D2-5811-463D-9999-C8B5734D3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06" y="4655110"/>
            <a:ext cx="1143000" cy="1162050"/>
          </a:xfrm>
          <a:prstGeom prst="rect">
            <a:avLst/>
          </a:prstGeom>
        </p:spPr>
      </p:pic>
      <p:pic>
        <p:nvPicPr>
          <p:cNvPr id="33" name="Picture 33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F696772A-F24E-4308-AA68-C04579763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13" y="1858963"/>
            <a:ext cx="1171575" cy="1285875"/>
          </a:xfrm>
          <a:prstGeom prst="rect">
            <a:avLst/>
          </a:prstGeom>
        </p:spPr>
      </p:pic>
      <p:pic>
        <p:nvPicPr>
          <p:cNvPr id="35" name="Picture 3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22BFD92-D360-4148-8EA6-B7EFE2E15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425" y="3275013"/>
            <a:ext cx="1657350" cy="638175"/>
          </a:xfrm>
          <a:prstGeom prst="rect">
            <a:avLst/>
          </a:prstGeom>
        </p:spPr>
      </p:pic>
      <p:pic>
        <p:nvPicPr>
          <p:cNvPr id="37" name="Picture 3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8DC1A6B-9C3D-41F3-9C5D-1FDC2113C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563" y="4095750"/>
            <a:ext cx="1590675" cy="800100"/>
          </a:xfrm>
          <a:prstGeom prst="rect">
            <a:avLst/>
          </a:prstGeom>
        </p:spPr>
      </p:pic>
      <p:pic>
        <p:nvPicPr>
          <p:cNvPr id="39" name="Picture 39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1E9F9699-00A1-47D1-8C0B-6A5077BA8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0" y="5187950"/>
            <a:ext cx="1485900" cy="952500"/>
          </a:xfrm>
          <a:prstGeom prst="rect">
            <a:avLst/>
          </a:prstGeom>
        </p:spPr>
      </p:pic>
      <p:pic>
        <p:nvPicPr>
          <p:cNvPr id="41" name="Picture 4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3B4D89E-4B47-4915-8E5F-D5C04A58D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8776" y="3460524"/>
            <a:ext cx="1894915" cy="1907802"/>
          </a:xfrm>
          <a:prstGeom prst="rect">
            <a:avLst/>
          </a:prstGeom>
        </p:spPr>
      </p:pic>
      <p:pic>
        <p:nvPicPr>
          <p:cNvPr id="43" name="Picture 4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50E1A54-464F-4203-BDD2-172D56D1C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2459" y="2642720"/>
            <a:ext cx="2330077" cy="1210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68" y="2031847"/>
            <a:ext cx="2274821" cy="1299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CB1909-4813-4FBD-870E-280B885FD115}"/>
              </a:ext>
            </a:extLst>
          </p:cNvPr>
          <p:cNvSpPr txBox="1"/>
          <p:nvPr/>
        </p:nvSpPr>
        <p:spPr>
          <a:xfrm>
            <a:off x="398930" y="6136341"/>
            <a:ext cx="207084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73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AD1BA9-BAC1-467A-8BAC-793E25FD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86025"/>
            <a:ext cx="5879592" cy="2467055"/>
          </a:xfrm>
        </p:spPr>
        <p:txBody>
          <a:bodyPr>
            <a:normAutofit fontScale="90000"/>
          </a:bodyPr>
          <a:lstStyle/>
          <a:p>
            <a:r>
              <a:rPr lang="en-US"/>
              <a:t>The Ask- Where we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ECA88-F863-4C00-BD8F-C9174D4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51" y="103639"/>
            <a:ext cx="1346898" cy="8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4" y="1906928"/>
            <a:ext cx="5550195" cy="11802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4000">
                <a:latin typeface="Times New Roman"/>
                <a:ea typeface="+mj-lt"/>
                <a:cs typeface="+mj-lt"/>
              </a:rPr>
              <a:t>Development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C14C0-E43D-4CEB-83E9-212D7613F9FA}"/>
              </a:ext>
            </a:extLst>
          </p:cNvPr>
          <p:cNvSpPr txBox="1"/>
          <p:nvPr/>
        </p:nvSpPr>
        <p:spPr>
          <a:xfrm>
            <a:off x="797169" y="3048000"/>
            <a:ext cx="4736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500"/>
              </a:spcAft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253DF1E-5E1B-409B-8E45-9EF7154B88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29704" r="29704"/>
          <a:stretch/>
        </p:blipFill>
        <p:spPr>
          <a:xfrm>
            <a:off x="6780306" y="1979313"/>
            <a:ext cx="4672947" cy="28948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A3B38-114E-410F-A28C-DD47A46812A2}"/>
              </a:ext>
            </a:extLst>
          </p:cNvPr>
          <p:cNvSpPr txBox="1"/>
          <p:nvPr/>
        </p:nvSpPr>
        <p:spPr>
          <a:xfrm>
            <a:off x="645459" y="3211607"/>
            <a:ext cx="39422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500"/>
              </a:spcAft>
            </a:pPr>
            <a:r>
              <a:rPr lang="en-US" sz="2400" b="0" i="0" u="none" strike="noStrike" dirty="0">
                <a:solidFill>
                  <a:srgbClr val="003742"/>
                </a:solidFill>
                <a:latin typeface="Times New Roman"/>
                <a:ea typeface="Times New Roman"/>
                <a:cs typeface="Times New Roman"/>
              </a:rPr>
              <a:t>Full Stack </a:t>
            </a:r>
            <a:r>
              <a:rPr lang="en-US" sz="2400" dirty="0">
                <a:solidFill>
                  <a:srgbClr val="003742"/>
                </a:solidFill>
                <a:latin typeface="Times New Roman"/>
                <a:ea typeface="Times New Roman"/>
                <a:cs typeface="Times New Roman"/>
              </a:rPr>
              <a:t>Development</a:t>
            </a:r>
            <a:endParaRPr lang="en-US" sz="24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14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19409E-5E17-44D5-9008-C01C33E7A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649" y="2144057"/>
            <a:ext cx="8672879" cy="4238625"/>
          </a:xfr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D693B-AB70-4DA3-B29B-088117943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54743-B722-414B-AD34-F74E514ECA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17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C9FCE7-EF5E-4382-9B49-635425BF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>
                <a:latin typeface="Times New Roman"/>
                <a:cs typeface="Times New Roman"/>
              </a:rPr>
              <a:t>Full Stack Architecture</a:t>
            </a:r>
            <a:endParaRPr lang="en-US" sz="3600" b="0">
              <a:ea typeface="+mj-lt"/>
              <a:cs typeface="+mj-lt"/>
            </a:endParaRPr>
          </a:p>
          <a:p>
            <a:endParaRPr lang="en-US" sz="3600" b="1" dirty="0">
              <a:latin typeface="Times New Roman"/>
              <a:ea typeface="Tahoma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427" y="0"/>
            <a:ext cx="1234573" cy="866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F137B-C208-4D71-888D-5AF2C31F10E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BF51D-CEF6-4EFC-BB30-42BA363A8F02}"/>
              </a:ext>
            </a:extLst>
          </p:cNvPr>
          <p:cNvSpPr txBox="1"/>
          <p:nvPr/>
        </p:nvSpPr>
        <p:spPr>
          <a:xfrm>
            <a:off x="6965577" y="2147047"/>
            <a:ext cx="274320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1713F-1E7A-46FA-A5DB-25EFA13B1D62}"/>
              </a:ext>
            </a:extLst>
          </p:cNvPr>
          <p:cNvSpPr txBox="1"/>
          <p:nvPr/>
        </p:nvSpPr>
        <p:spPr>
          <a:xfrm>
            <a:off x="5788959" y="6125135"/>
            <a:ext cx="1790701" cy="21245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B763D-3261-4F63-8772-1974E2CD6689}"/>
              </a:ext>
            </a:extLst>
          </p:cNvPr>
          <p:cNvSpPr txBox="1"/>
          <p:nvPr/>
        </p:nvSpPr>
        <p:spPr>
          <a:xfrm>
            <a:off x="6290422" y="6077510"/>
            <a:ext cx="21268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Times New Roman"/>
              </a:rPr>
              <a:t>Backend Development</a:t>
            </a:r>
            <a:endParaRPr lang="en-US" sz="1400" dirty="0"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3D9BC-0AD7-4D62-9F2C-AB0E811ACCAF}"/>
              </a:ext>
            </a:extLst>
          </p:cNvPr>
          <p:cNvSpPr txBox="1"/>
          <p:nvPr/>
        </p:nvSpPr>
        <p:spPr>
          <a:xfrm>
            <a:off x="2623297" y="2331944"/>
            <a:ext cx="1095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Times New Roman"/>
              </a:rPr>
              <a:t>Bootstrap/</a:t>
            </a:r>
            <a:endParaRPr lang="en-US" sz="1400" dirty="0"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09477-BF3C-49B9-935A-851C8FFCF98A}"/>
              </a:ext>
            </a:extLst>
          </p:cNvPr>
          <p:cNvSpPr txBox="1"/>
          <p:nvPr/>
        </p:nvSpPr>
        <p:spPr>
          <a:xfrm>
            <a:off x="2620495" y="2721348"/>
            <a:ext cx="580466" cy="27968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417FA-2E44-4386-8D03-C8BCDBCC5906}"/>
              </a:ext>
            </a:extLst>
          </p:cNvPr>
          <p:cNvSpPr txBox="1"/>
          <p:nvPr/>
        </p:nvSpPr>
        <p:spPr>
          <a:xfrm flipV="1">
            <a:off x="2822199" y="4457797"/>
            <a:ext cx="457203" cy="19096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55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53" y="1436281"/>
            <a:ext cx="5550195" cy="24240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latin typeface="Times New Roman"/>
                <a:ea typeface="+mj-lt"/>
                <a:cs typeface="+mj-lt"/>
              </a:rPr>
              <a:t>Challenges and Learnings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endParaRPr lang="en-US" sz="2800" b="0" dirty="0">
              <a:latin typeface="Times New Roman"/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C14C0-E43D-4CEB-83E9-212D7613F9FA}"/>
              </a:ext>
            </a:extLst>
          </p:cNvPr>
          <p:cNvSpPr txBox="1"/>
          <p:nvPr/>
        </p:nvSpPr>
        <p:spPr>
          <a:xfrm>
            <a:off x="797169" y="3328147"/>
            <a:ext cx="4736123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In learning new concepts like Angular 7, Spring.</a:t>
            </a:r>
            <a:endParaRPr lang="en-US">
              <a:cs typeface="Times New Roman"/>
            </a:endParaRPr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Developing a Full Stack Project.</a:t>
            </a:r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9" descr="A picture containing object, puzzle&#10;&#10;Description generated with very high confidence">
            <a:extLst>
              <a:ext uri="{FF2B5EF4-FFF2-40B4-BE49-F238E27FC236}">
                <a16:creationId xmlns:a16="http://schemas.microsoft.com/office/drawing/2014/main" id="{8253DF1E-5E1B-409B-8E45-9EF7154B88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29704" r="29704"/>
          <a:stretch/>
        </p:blipFill>
        <p:spPr>
          <a:xfrm>
            <a:off x="7141996" y="2035342"/>
            <a:ext cx="4420214" cy="2939714"/>
          </a:xfrm>
        </p:spPr>
      </p:pic>
    </p:spTree>
    <p:extLst>
      <p:ext uri="{BB962C8B-B14F-4D97-AF65-F5344CB8AC3E}">
        <p14:creationId xmlns:p14="http://schemas.microsoft.com/office/powerpoint/2010/main" val="240822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1929340"/>
            <a:ext cx="5550195" cy="17068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latin typeface="Times New Roman"/>
                <a:ea typeface="+mj-lt"/>
                <a:cs typeface="+mj-lt"/>
              </a:rPr>
              <a:t>Demo</a:t>
            </a:r>
            <a:endParaRPr lang="en-US" sz="4000">
              <a:latin typeface="Times New Roman"/>
              <a:ea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endParaRPr lang="en-US" sz="2800" b="0" dirty="0">
              <a:latin typeface="Times New Roman"/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C14C0-E43D-4CEB-83E9-212D7613F9FA}"/>
              </a:ext>
            </a:extLst>
          </p:cNvPr>
          <p:cNvSpPr txBox="1"/>
          <p:nvPr/>
        </p:nvSpPr>
        <p:spPr>
          <a:xfrm>
            <a:off x="797169" y="3048000"/>
            <a:ext cx="4736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500"/>
              </a:spcAft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29118B6F-B2D2-4F98-BDF1-183B4D0A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49" y="2107086"/>
            <a:ext cx="5936875" cy="31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2265A1-CA22-407F-AB4C-E1D3E445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8039A-CC91-4182-BE91-65DD91EA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Placeholder 7" descr="Arial view of a man's desk with clipboard of papers on the left, hands pointing at the laptop screen, and cell phone on top of folders on the right. 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58" y="115153"/>
            <a:ext cx="1476109" cy="9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9FEBCF-C81C-4F2F-9CC4-C66EF18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THANK</a:t>
            </a:r>
            <a:br>
              <a:rPr lang="en-US">
                <a:latin typeface="Times New Roman"/>
              </a:rPr>
            </a:br>
            <a:r>
              <a:rPr lang="en-US">
                <a:latin typeface="Times New Roman"/>
                <a:cs typeface="Times New Roman"/>
              </a:rPr>
              <a:t>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EB35D-FF82-440C-ADC2-65C836A4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628" y="101506"/>
            <a:ext cx="1230289" cy="8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573508-6C7F-4A18-833C-A491E594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66" y="314699"/>
            <a:ext cx="7800832" cy="1154426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Framework for 8 Weeks</a:t>
            </a:r>
            <a:br>
              <a:rPr lang="en-US" sz="4000" dirty="0">
                <a:latin typeface="Times New Roman"/>
              </a:rPr>
            </a:br>
            <a:endParaRPr lang="en-US" sz="4000">
              <a:latin typeface="Times New Roman"/>
              <a:ea typeface="Tahoma"/>
              <a:cs typeface="Tahom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7E120F-D11D-4226-9448-CBBF8AFF3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1759760"/>
            <a:ext cx="1188720" cy="90901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068404-7139-47A5-A3EA-BA5DA3FFB4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37283" y="1777566"/>
            <a:ext cx="2941311" cy="89120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Database Concepts  and SQL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>
                <a:solidFill>
                  <a:schemeClr val="tx1">
                    <a:lumMod val="50000"/>
                  </a:schemeClr>
                </a:solidFill>
              </a:rPr>
              <a:t>Introduction 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882582-7E2D-4036-AE70-5F2600CB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93535" y="1743740"/>
            <a:ext cx="1188720" cy="90376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7340217" y="5152154"/>
            <a:ext cx="3770439" cy="122499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Agile Methodology, Tomcat, GitHub,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Jenkins,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cs typeface="Times New Roman"/>
              </a:rPr>
              <a:t> Maven,</a:t>
            </a: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Project Presentation.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00988" y="1711842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8ED6BB7-550D-4516-A105-98FF3C8AA5EA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556543" y="1703140"/>
            <a:ext cx="2635457" cy="92310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Project- Banking Application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JDBC and Web Design fundamentals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E83FC-E300-4C31-B39B-C023E466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380179" y="3567379"/>
            <a:ext cx="2926080" cy="113535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Java Script, ES5, ES6, Angular7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UML Daigrams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2582201" y="5080486"/>
            <a:ext cx="2926080" cy="113535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JSP Servlet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Spring REST( Core &amp; MVC)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myBatis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9548037" y="3521305"/>
            <a:ext cx="2643963" cy="113535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Architecture, framework of angular.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JEE Architecture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233483" y="3748133"/>
            <a:ext cx="2926080" cy="113535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Html, CSS, 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Bootstrap, AJAX</a:t>
            </a:r>
            <a:endParaRPr lang="en-US" sz="18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458152" y="1731492"/>
            <a:ext cx="2926080" cy="92664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Object Oriented Programming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Data Structures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Core Java Programming</a:t>
            </a:r>
            <a:endParaRPr lang="en-US" sz="18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3607982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57834" y="3597350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5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91731" y="5153455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7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97444" y="3494567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6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996694" y="5110926"/>
            <a:ext cx="1188720" cy="94629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6F83"/>
                </a:solidFill>
              </a:rPr>
              <a:t>8</a:t>
            </a:r>
          </a:p>
        </p:txBody>
      </p:sp>
      <p:pic>
        <p:nvPicPr>
          <p:cNvPr id="32" name="Picture 31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1772457"/>
            <a:ext cx="5550195" cy="1180214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Objective of the Training</a:t>
            </a:r>
            <a:br>
              <a:rPr lang="en-US" sz="4000" dirty="0">
                <a:latin typeface="Times New Roman"/>
                <a:cs typeface="Times New Roman"/>
              </a:rPr>
            </a:b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Placeholder 8" descr="A sign in front of a mirror&#10;&#10;Description generated with high confidence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353545" y="1622816"/>
            <a:ext cx="5502182" cy="3677048"/>
          </a:xfrm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C14C0-E43D-4CEB-83E9-212D7613F9FA}"/>
              </a:ext>
            </a:extLst>
          </p:cNvPr>
          <p:cNvSpPr txBox="1"/>
          <p:nvPr/>
        </p:nvSpPr>
        <p:spPr>
          <a:xfrm>
            <a:off x="797169" y="3048000"/>
            <a:ext cx="47361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Times New Roman"/>
              </a:rPr>
              <a:t>To become a Full Stack web developer by gaining knowledge which builds confident and makes us a successful Product Engineer.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/>
                <a:cs typeface="Calibri"/>
              </a:rPr>
              <a:t>​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36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3E608-0E19-4F68-A6B7-B0A2A263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7" y="2231912"/>
            <a:ext cx="4422014" cy="1325563"/>
          </a:xfrm>
        </p:spPr>
        <p:txBody>
          <a:bodyPr/>
          <a:lstStyle/>
          <a:p>
            <a:r>
              <a:rPr lang="en-US" sz="4000" dirty="0">
                <a:latin typeface="Times New Roman"/>
                <a:cs typeface="Times New Roman"/>
              </a:rPr>
              <a:t>Overview</a:t>
            </a:r>
            <a:br>
              <a:rPr lang="en-US" sz="4000" dirty="0">
                <a:latin typeface="Times New Roman"/>
                <a:cs typeface="Times New Roman"/>
              </a:rPr>
            </a:b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8B31D3-0789-4DF4-AD20-93415472DD1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193227" y="175020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Times New Roman"/>
                <a:cs typeface="Times New Roman"/>
              </a:rPr>
              <a:t>Database(SQL)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641A0-4192-4E0C-BB0D-ECA53D186A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035" y="716744"/>
            <a:ext cx="4843371" cy="76206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Introduction and basics of SQL. All the operations related to tables. Query writing. </a:t>
            </a:r>
            <a:endParaRPr lang="en-US" sz="20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1800">
              <a:cs typeface="Times New Roman"/>
            </a:endParaRPr>
          </a:p>
          <a:p>
            <a:endParaRPr lang="en-US" sz="1800">
              <a:cs typeface="Times New Roman"/>
            </a:endParaRPr>
          </a:p>
        </p:txBody>
      </p:sp>
      <p:pic>
        <p:nvPicPr>
          <p:cNvPr id="38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18" r="6818"/>
          <a:stretch>
            <a:fillRect/>
          </a:stretch>
        </p:blipFill>
        <p:spPr>
          <a:xfrm>
            <a:off x="5360673" y="3340388"/>
            <a:ext cx="731520" cy="731520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9D2F06-5815-4EF2-9A13-83A5ABF34AC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161824" y="1698462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>
                <a:latin typeface="Times New Roman"/>
                <a:cs typeface="Times New Roman"/>
              </a:rPr>
              <a:t>Object Oriented Programming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B2B0B62-81FA-4A47-82F8-3D22126720F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61823" y="3570130"/>
            <a:ext cx="4955429" cy="706125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endParaRPr lang="en-US" sz="2000" dirty="0">
              <a:cs typeface="Times New Roman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75F4D3-1586-43BE-AC84-DD98C4648AE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92653" y="5021089"/>
            <a:ext cx="4955429" cy="39058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2800" b="0" dirty="0">
                <a:latin typeface="Times New Roman"/>
                <a:ea typeface="+mj-lt"/>
                <a:cs typeface="+mj-lt"/>
              </a:rPr>
              <a:t>HTML</a:t>
            </a:r>
            <a:r>
              <a:rPr lang="en-US" sz="2800" b="0">
                <a:latin typeface="Times New Roman"/>
                <a:ea typeface="+mj-lt"/>
                <a:cs typeface="+mj-lt"/>
              </a:rPr>
              <a:t>, CSS</a:t>
            </a:r>
            <a:endParaRPr lang="en-US" sz="2800" b="0" dirty="0">
              <a:latin typeface="Times New Roman"/>
              <a:ea typeface="Tahoma"/>
              <a:cs typeface="Tahoma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8F85239-F67E-4690-A7E1-BD84D7D66F6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159035" y="5025884"/>
            <a:ext cx="4955429" cy="1530679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endParaRPr lang="en-US" sz="2000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FDA7-2AA5-49BB-B8CE-5BAAD8CF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361570" y="272875"/>
            <a:ext cx="731520" cy="731520"/>
          </a:xfrm>
        </p:spPr>
      </p:pic>
      <p:pic>
        <p:nvPicPr>
          <p:cNvPr id="25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361570" y="4931442"/>
            <a:ext cx="731520" cy="731520"/>
          </a:xfrm>
        </p:spPr>
      </p:pic>
      <p:pic>
        <p:nvPicPr>
          <p:cNvPr id="35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18" r="6818"/>
          <a:stretch>
            <a:fillRect/>
          </a:stretch>
        </p:blipFill>
        <p:spPr>
          <a:xfrm>
            <a:off x="5353073" y="1816903"/>
            <a:ext cx="731520" cy="731520"/>
          </a:xfrm>
        </p:spPr>
      </p:pic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EB2B0B62-81FA-4A47-82F8-3D22126720F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92652" y="2349612"/>
            <a:ext cx="4955429" cy="794811"/>
          </a:xfrm>
        </p:spPr>
        <p:txBody>
          <a:bodyPr>
            <a:noAutofit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cs typeface="Times New Roman"/>
              </a:rPr>
              <a:t>Object, Class, Constructor, Static keyword, This keyword, Java inheritance.</a:t>
            </a:r>
            <a:endParaRPr lang="en-US"/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E19D2F06-5815-4EF2-9A13-83A5ABF34AC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159033" y="3432848"/>
            <a:ext cx="4955429" cy="306689"/>
          </a:xfrm>
        </p:spPr>
        <p:txBody>
          <a:bodyPr>
            <a:noAutofit/>
          </a:bodyPr>
          <a:lstStyle/>
          <a:p>
            <a:r>
              <a:rPr lang="en-US" sz="2800" b="0">
                <a:latin typeface="Times New Roman"/>
                <a:ea typeface="Tahoma"/>
                <a:cs typeface="Tahoma"/>
              </a:rPr>
              <a:t>Core Java</a:t>
            </a:r>
            <a:endParaRPr lang="en-US" sz="2800" b="0" dirty="0">
              <a:latin typeface="Times New Roman"/>
              <a:ea typeface="Tahoma"/>
              <a:cs typeface="Tahoma"/>
            </a:endParaRPr>
          </a:p>
        </p:txBody>
      </p:sp>
      <p:pic>
        <p:nvPicPr>
          <p:cNvPr id="47" name="Picture 46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98AEE-6D57-4D10-8289-E8288C488030}"/>
              </a:ext>
            </a:extLst>
          </p:cNvPr>
          <p:cNvSpPr txBox="1"/>
          <p:nvPr/>
        </p:nvSpPr>
        <p:spPr>
          <a:xfrm>
            <a:off x="6125136" y="5407958"/>
            <a:ext cx="49171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742"/>
                </a:solidFill>
              </a:rPr>
              <a:t>Introduction of HTML and CSS. Simple examples of  both HTML and CSS and the CSS rules. Differences between  HTML and CSS.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D5EF3-7D43-4F3A-A363-3B479E0D0B64}"/>
              </a:ext>
            </a:extLst>
          </p:cNvPr>
          <p:cNvSpPr txBox="1"/>
          <p:nvPr/>
        </p:nvSpPr>
        <p:spPr>
          <a:xfrm>
            <a:off x="6102724" y="3749488"/>
            <a:ext cx="47378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742"/>
                </a:solidFill>
              </a:rPr>
              <a:t>Inheritance, Super, Abstraction, Polymorphism, Exception handling, Multitasking concepts, Java I/O, Java coleections, JDBC.</a:t>
            </a:r>
            <a:endParaRPr lang="en-US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29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3E608-0E19-4F68-A6B7-B0A2A263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7" y="2231912"/>
            <a:ext cx="4422014" cy="1325563"/>
          </a:xfrm>
        </p:spPr>
        <p:txBody>
          <a:bodyPr/>
          <a:lstStyle/>
          <a:p>
            <a:r>
              <a:rPr lang="en-US" sz="4000" dirty="0">
                <a:latin typeface="Times New Roman"/>
                <a:cs typeface="Times New Roman"/>
              </a:rPr>
              <a:t>Overview</a:t>
            </a:r>
            <a:br>
              <a:rPr lang="en-US" dirty="0">
                <a:latin typeface="Times New Roman"/>
                <a:cs typeface="Times New Roman"/>
              </a:rPr>
            </a:b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8B31D3-0789-4DF4-AD20-93415472DD1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059368" y="252594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>
                <a:latin typeface="Times New Roman"/>
                <a:ea typeface="+mj-lt"/>
                <a:cs typeface="+mj-lt"/>
              </a:rPr>
              <a:t>Java script</a:t>
            </a:r>
            <a:endParaRPr lang="en-US">
              <a:latin typeface="Times New Roman"/>
            </a:endParaRPr>
          </a:p>
        </p:txBody>
      </p:sp>
      <p:pic>
        <p:nvPicPr>
          <p:cNvPr id="38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18" r="6818"/>
          <a:stretch>
            <a:fillRect/>
          </a:stretch>
        </p:blipFill>
        <p:spPr>
          <a:xfrm>
            <a:off x="5305209" y="3691289"/>
            <a:ext cx="731520" cy="731520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9D2F06-5815-4EF2-9A13-83A5ABF34AC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94589" y="1608815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>
                <a:latin typeface="Times New Roman"/>
                <a:cs typeface="Times New Roman"/>
              </a:rPr>
              <a:t>Angular7</a:t>
            </a:r>
            <a:endParaRPr lang="en-US" sz="2800" b="0">
              <a:ea typeface="Tahoma"/>
              <a:cs typeface="Tahoma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B2B0B62-81FA-4A47-82F8-3D22126720F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40598" y="4186649"/>
            <a:ext cx="5224370" cy="706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Introduction, Environmental Setup, Architecture, Lifecycle, Container(Apache TomCat), Inbuilt services, API 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75F4D3-1586-43BE-AC84-DD98C4648AE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42877" y="5170437"/>
            <a:ext cx="4955429" cy="39058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sz="2800" b="0">
                <a:latin typeface="Times New Roman"/>
                <a:cs typeface="Times New Roman"/>
              </a:rPr>
              <a:t>Spring Rest</a:t>
            </a:r>
            <a:endParaRPr lang="en-US" sz="2800" b="0" dirty="0">
              <a:latin typeface="Times New Roman"/>
              <a:cs typeface="Times New Roman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8F85239-F67E-4690-A7E1-BD84D7D66F6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137797" y="5567445"/>
            <a:ext cx="4933016" cy="1205708"/>
          </a:xfrm>
        </p:spPr>
        <p:txBody>
          <a:bodyPr>
            <a:noAutofit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cs typeface="Times New Roman"/>
              </a:rPr>
              <a:t>Introduction, Spring framework, Environmental setup in eclipse Mars, Architecture, Containers, Configurations, Annotations, Components of Spring Application.</a:t>
            </a:r>
            <a:endParaRPr lang="en-US" sz="2000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cs typeface="Times New Roman"/>
              </a:rPr>
              <a:t>.</a:t>
            </a:r>
            <a:endParaRPr lang="en-US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FDA7-2AA5-49BB-B8CE-5BAAD8CF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3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254847" y="218975"/>
            <a:ext cx="731520" cy="731520"/>
          </a:xfrm>
        </p:spPr>
      </p:pic>
      <p:pic>
        <p:nvPicPr>
          <p:cNvPr id="25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320925" y="5038907"/>
            <a:ext cx="731520" cy="731520"/>
          </a:xfrm>
        </p:spPr>
      </p:pic>
      <p:pic>
        <p:nvPicPr>
          <p:cNvPr id="35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18" r="6818"/>
          <a:stretch>
            <a:fillRect/>
          </a:stretch>
        </p:blipFill>
        <p:spPr>
          <a:xfrm>
            <a:off x="5253690" y="1713212"/>
            <a:ext cx="731520" cy="731520"/>
          </a:xfrm>
        </p:spPr>
      </p:pic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EB2B0B62-81FA-4A47-82F8-3D22126720F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03011" y="2192731"/>
            <a:ext cx="5616573" cy="1142194"/>
          </a:xfrm>
        </p:spPr>
        <p:txBody>
          <a:bodyPr>
            <a:noAutofit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cs typeface="Times New Roman"/>
              </a:rPr>
              <a:t>History,  Introduction, Environmental setup, Architecture of Angular, Installation using Angular CLI, Components,  Modules, Data Binding, Event Binding,  Directives, Pipes, Routing, Services, Testing and building Angular Project.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E19D2F06-5815-4EF2-9A13-83A5ABF34AC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100870" y="3840007"/>
            <a:ext cx="4955429" cy="306689"/>
          </a:xfrm>
        </p:spPr>
        <p:txBody>
          <a:bodyPr>
            <a:noAutofit/>
          </a:bodyPr>
          <a:lstStyle/>
          <a:p>
            <a:r>
              <a:rPr lang="en-US" sz="2800" b="0">
                <a:latin typeface="Times New Roman"/>
                <a:cs typeface="Times New Roman"/>
              </a:rPr>
              <a:t>Jsp and Servlet</a:t>
            </a:r>
            <a:endParaRPr lang="en-US" sz="2800" b="0">
              <a:ea typeface="Tahoma"/>
              <a:cs typeface="Tahoma"/>
            </a:endParaRPr>
          </a:p>
        </p:txBody>
      </p:sp>
      <p:pic>
        <p:nvPicPr>
          <p:cNvPr id="47" name="Picture 46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6EDBC-9C0E-4CAD-B943-8ACFF3F59665}"/>
              </a:ext>
            </a:extLst>
          </p:cNvPr>
          <p:cNvSpPr txBox="1"/>
          <p:nvPr/>
        </p:nvSpPr>
        <p:spPr>
          <a:xfrm>
            <a:off x="6057899" y="791135"/>
            <a:ext cx="49619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 i="0" u="none" strike="noStrike">
                <a:solidFill>
                  <a:schemeClr val="tx1">
                    <a:lumMod val="50000"/>
                  </a:schemeClr>
                </a:solidFill>
                <a:latin typeface="Times New Roman"/>
              </a:rPr>
              <a:t>History,  Introduction, Types of Java Script, Components of JS, Introduction of Typescript, ES5 and ES6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E24F5E40-28E2-4C88-AB0D-3DAF6DA6F798}"/>
              </a:ext>
            </a:extLst>
          </p:cNvPr>
          <p:cNvSpPr txBox="1">
            <a:spLocks/>
          </p:cNvSpPr>
          <p:nvPr/>
        </p:nvSpPr>
        <p:spPr>
          <a:xfrm>
            <a:off x="6137797" y="5138169"/>
            <a:ext cx="4955429" cy="3905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8" name="Text Placeholder 28">
            <a:extLst>
              <a:ext uri="{FF2B5EF4-FFF2-40B4-BE49-F238E27FC236}">
                <a16:creationId xmlns:a16="http://schemas.microsoft.com/office/drawing/2014/main" id="{900759F6-5A35-487E-8769-B92E2FB9885E}"/>
              </a:ext>
            </a:extLst>
          </p:cNvPr>
          <p:cNvSpPr txBox="1">
            <a:spLocks/>
          </p:cNvSpPr>
          <p:nvPr/>
        </p:nvSpPr>
        <p:spPr>
          <a:xfrm>
            <a:off x="6054886" y="5714418"/>
            <a:ext cx="4865783" cy="8807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70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3E608-0E19-4F68-A6B7-B0A2A263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7" y="2231912"/>
            <a:ext cx="4422014" cy="1325563"/>
          </a:xfrm>
        </p:spPr>
        <p:txBody>
          <a:bodyPr/>
          <a:lstStyle/>
          <a:p>
            <a:r>
              <a:rPr lang="en-US" sz="4000" dirty="0">
                <a:latin typeface="Times New Roman"/>
                <a:cs typeface="Times New Roman"/>
              </a:rPr>
              <a:t>Overview</a:t>
            </a:r>
            <a:br>
              <a:rPr lang="en-US" dirty="0">
                <a:latin typeface="Times New Roman"/>
                <a:cs typeface="Times New Roman"/>
              </a:rPr>
            </a:b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8B31D3-0789-4DF4-AD20-93415472DD1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159609" y="3671255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+mn-lt"/>
                <a:ea typeface="+mj-lt"/>
                <a:cs typeface="+mj-lt"/>
              </a:rPr>
              <a:t>Maven</a:t>
            </a:r>
            <a:endParaRPr lang="en-US" sz="2800" b="0">
              <a:latin typeface="+mn-lt"/>
              <a:cs typeface="Times New Roman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641A0-4192-4E0C-BB0D-ECA53D186A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035" y="683127"/>
            <a:ext cx="4955429" cy="784478"/>
          </a:xfrm>
        </p:spPr>
        <p:txBody>
          <a:bodyPr>
            <a:noAutofit/>
          </a:bodyPr>
          <a:lstStyle/>
          <a:p>
            <a:endParaRPr lang="en-US" sz="1800">
              <a:cs typeface="Times New Roman"/>
            </a:endParaRPr>
          </a:p>
          <a:p>
            <a:endParaRPr lang="en-US" sz="1800">
              <a:cs typeface="Times New Roman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19D2F06-5815-4EF2-9A13-83A5ABF34AC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92374" y="5116219"/>
            <a:ext cx="4955429" cy="539496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+mn-lt"/>
                <a:ea typeface="+mj-lt"/>
                <a:cs typeface="+mj-lt"/>
              </a:rPr>
              <a:t>Jenkins</a:t>
            </a:r>
            <a:endParaRPr lang="en-US" sz="2800" b="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FDA7-2AA5-49BB-B8CE-5BAAD8CF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3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294752" y="2380632"/>
            <a:ext cx="731520" cy="731520"/>
          </a:xfrm>
        </p:spPr>
      </p:pic>
      <p:pic>
        <p:nvPicPr>
          <p:cNvPr id="35" name="Picture Placeholder 37" descr="Calendar icon">
            <a:extLst>
              <a:ext uri="{FF2B5EF4-FFF2-40B4-BE49-F238E27FC236}">
                <a16:creationId xmlns:a16="http://schemas.microsoft.com/office/drawing/2014/main" id="{E870BD4A-115C-4093-BB73-28C846074B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18" r="6818"/>
          <a:stretch>
            <a:fillRect/>
          </a:stretch>
        </p:blipFill>
        <p:spPr>
          <a:xfrm>
            <a:off x="5293297" y="3666638"/>
            <a:ext cx="731520" cy="731520"/>
          </a:xfrm>
        </p:spPr>
      </p:pic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EB2B0B62-81FA-4A47-82F8-3D22126720F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092374" y="5686949"/>
            <a:ext cx="4641665" cy="7724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Introduction to Jenkins. Life cycles and phases of Devops.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pic>
        <p:nvPicPr>
          <p:cNvPr id="47" name="Picture 46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6EDBC-9C0E-4CAD-B943-8ACFF3F59665}"/>
              </a:ext>
            </a:extLst>
          </p:cNvPr>
          <p:cNvSpPr txBox="1"/>
          <p:nvPr/>
        </p:nvSpPr>
        <p:spPr>
          <a:xfrm>
            <a:off x="6091517" y="4152900"/>
            <a:ext cx="48162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Introduction to Maven. Life cycle and phases of Maven. Maven commands. Maven Plugins and Goals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pic>
        <p:nvPicPr>
          <p:cNvPr id="3" name="Picture Placeholder 37" descr="Calendar icon">
            <a:extLst>
              <a:ext uri="{FF2B5EF4-FFF2-40B4-BE49-F238E27FC236}">
                <a16:creationId xmlns:a16="http://schemas.microsoft.com/office/drawing/2014/main" id="{524E861F-7271-4178-B169-96BFAE61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818" r="6818"/>
          <a:stretch>
            <a:fillRect/>
          </a:stretch>
        </p:blipFill>
        <p:spPr>
          <a:xfrm>
            <a:off x="5259679" y="5204580"/>
            <a:ext cx="731520" cy="731520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0AA1C63B-E6A1-4D9E-BAB2-60D508E1A7C0}"/>
              </a:ext>
            </a:extLst>
          </p:cNvPr>
          <p:cNvSpPr txBox="1">
            <a:spLocks/>
          </p:cNvSpPr>
          <p:nvPr/>
        </p:nvSpPr>
        <p:spPr>
          <a:xfrm>
            <a:off x="5936090" y="3591757"/>
            <a:ext cx="4955429" cy="3905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037B5-8B3E-4E05-8799-28D0F5769498}"/>
              </a:ext>
            </a:extLst>
          </p:cNvPr>
          <p:cNvSpPr txBox="1"/>
          <p:nvPr/>
        </p:nvSpPr>
        <p:spPr>
          <a:xfrm>
            <a:off x="6091517" y="238237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Times New Roman"/>
              </a:rPr>
              <a:t>GitHub</a:t>
            </a:r>
            <a:endParaRPr lang="en-US" sz="2800"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14541-41AF-4101-BDF7-4FAA890D5692}"/>
              </a:ext>
            </a:extLst>
          </p:cNvPr>
          <p:cNvSpPr txBox="1"/>
          <p:nvPr/>
        </p:nvSpPr>
        <p:spPr>
          <a:xfrm>
            <a:off x="6091517" y="2886635"/>
            <a:ext cx="48499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Introduction to GitHub. Account creation and the push and pull of the code in the GitHub.​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53C3E-D3DE-45D0-B95E-AF2F3E4A2085}"/>
              </a:ext>
            </a:extLst>
          </p:cNvPr>
          <p:cNvSpPr txBox="1"/>
          <p:nvPr/>
        </p:nvSpPr>
        <p:spPr>
          <a:xfrm>
            <a:off x="6091517" y="1597959"/>
            <a:ext cx="39982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</a:rPr>
              <a:t>History and introduction to TomCat. ​</a:t>
            </a:r>
            <a:endParaRPr lang="en-US" sz="200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</a:rPr>
              <a:t>Versions  of TomCat.</a:t>
            </a:r>
            <a:endParaRPr lang="en-US" sz="20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4F6A1-714E-4A91-8C55-CBD35D015B44}"/>
              </a:ext>
            </a:extLst>
          </p:cNvPr>
          <p:cNvSpPr txBox="1"/>
          <p:nvPr/>
        </p:nvSpPr>
        <p:spPr>
          <a:xfrm>
            <a:off x="6035489" y="120575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TomCat​</a:t>
            </a:r>
            <a:endParaRPr lang="en-US" sz="2800">
              <a:cs typeface="Times New Roman"/>
            </a:endParaRPr>
          </a:p>
        </p:txBody>
      </p:sp>
      <p:pic>
        <p:nvPicPr>
          <p:cNvPr id="12" name="Picture Placeholder 37" descr="Calendar icon">
            <a:extLst>
              <a:ext uri="{FF2B5EF4-FFF2-40B4-BE49-F238E27FC236}">
                <a16:creationId xmlns:a16="http://schemas.microsoft.com/office/drawing/2014/main" id="{B4262081-F648-4A3F-8EED-AFD6A3E1B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12" r="6912"/>
          <a:stretch>
            <a:fillRect/>
          </a:stretch>
        </p:blipFill>
        <p:spPr>
          <a:xfrm>
            <a:off x="5301475" y="1266767"/>
            <a:ext cx="731520" cy="731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A3C04-5C7B-49C9-A440-84A62B55E8A6}"/>
              </a:ext>
            </a:extLst>
          </p:cNvPr>
          <p:cNvSpPr txBox="1"/>
          <p:nvPr/>
        </p:nvSpPr>
        <p:spPr>
          <a:xfrm>
            <a:off x="6091518" y="768723"/>
            <a:ext cx="47042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</a:rPr>
              <a:t>Introduction to Scrum and Scrum Artifacts.​</a:t>
            </a:r>
            <a:endParaRPr lang="en-US" sz="200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38F49-1492-4525-A512-B390DE71C025}"/>
              </a:ext>
            </a:extLst>
          </p:cNvPr>
          <p:cNvSpPr txBox="1"/>
          <p:nvPr/>
        </p:nvSpPr>
        <p:spPr>
          <a:xfrm>
            <a:off x="6001870" y="309282"/>
            <a:ext cx="37405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Agile Methodology​</a:t>
            </a:r>
            <a:endParaRPr lang="en-US" sz="2800">
              <a:cs typeface="Times New Roman"/>
            </a:endParaRPr>
          </a:p>
        </p:txBody>
      </p:sp>
      <p:pic>
        <p:nvPicPr>
          <p:cNvPr id="22" name="Picture Placeholder 37" descr="Calendar icon">
            <a:extLst>
              <a:ext uri="{FF2B5EF4-FFF2-40B4-BE49-F238E27FC236}">
                <a16:creationId xmlns:a16="http://schemas.microsoft.com/office/drawing/2014/main" id="{46DE12D7-07FC-429B-92F6-541FA040E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12" r="6912"/>
          <a:stretch>
            <a:fillRect/>
          </a:stretch>
        </p:blipFill>
        <p:spPr>
          <a:xfrm>
            <a:off x="5267857" y="347884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9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10" y="716947"/>
            <a:ext cx="4326340" cy="5110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358" y="523069"/>
            <a:ext cx="6437194" cy="58246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500"/>
              </a:spcAft>
            </a:pPr>
            <a:r>
              <a:rPr lang="en-US" sz="4000" b="1" noProof="1">
                <a:cs typeface="Calibri" panose="020F0502020204030204"/>
              </a:rPr>
              <a:t>AGENDA</a:t>
            </a:r>
          </a:p>
          <a:p>
            <a:pPr>
              <a:spcAft>
                <a:spcPts val="1500"/>
              </a:spcAft>
            </a:pPr>
            <a:endParaRPr lang="en-US" sz="2800" b="1" noProof="1">
              <a:solidFill>
                <a:srgbClr val="32A1A6"/>
              </a:solidFill>
              <a:cs typeface="Calibri" panose="020F0502020204030204"/>
            </a:endParaRP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Our Journey</a:t>
            </a:r>
            <a:endParaRPr lang="en-US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Our Team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Project Goals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Tech Stack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Development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Challenges and Learnings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Demo</a:t>
            </a:r>
          </a:p>
          <a:p>
            <a:pPr marL="285750" indent="-285750">
              <a:spcBef>
                <a:spcPts val="0"/>
              </a:spcBef>
              <a:spcAft>
                <a:spcPts val="1500"/>
              </a:spcAft>
              <a:buFont typeface="Wingdings" panose="020F0502020204030204" pitchFamily="34" charset="0"/>
              <a:buChar char="Ø"/>
            </a:pPr>
            <a:r>
              <a:rPr lang="en-US" sz="2400" b="1" noProof="1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Q &amp;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0"/>
            <a:ext cx="1055427" cy="10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5659" y="1873310"/>
            <a:ext cx="5550195" cy="1180214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latin typeface="Times New Roman"/>
                <a:ea typeface="+mj-lt"/>
                <a:cs typeface="+mj-lt"/>
              </a:rPr>
              <a:t>Our Journey</a:t>
            </a:r>
          </a:p>
          <a:p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484" y="3115339"/>
            <a:ext cx="5167424" cy="2052083"/>
          </a:xfrm>
        </p:spPr>
        <p:txBody>
          <a:bodyPr>
            <a:noAutofit/>
          </a:bodyPr>
          <a:lstStyle/>
          <a:p>
            <a:endParaRPr lang="en-US" sz="2000" b="0" i="0">
              <a:latin typeface="Calibri"/>
              <a:cs typeface="Calibri"/>
            </a:endParaRPr>
          </a:p>
          <a:p>
            <a:endParaRPr lang="en-US" sz="2000" i="0"/>
          </a:p>
          <a:p>
            <a:endParaRPr lang="en-US" sz="2000" i="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Placeholder 8" descr="A close up of a device&#10;&#10;Description generated with high confidence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5923194" y="2138287"/>
            <a:ext cx="5724148" cy="4069253"/>
          </a:xfrm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270" y="0"/>
            <a:ext cx="1261730" cy="1148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D4DE1-7FD5-4DED-BAD0-F3DFBFA1119A}"/>
              </a:ext>
            </a:extLst>
          </p:cNvPr>
          <p:cNvSpPr txBox="1"/>
          <p:nvPr/>
        </p:nvSpPr>
        <p:spPr>
          <a:xfrm>
            <a:off x="679077" y="3200400"/>
            <a:ext cx="489472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Understood: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Who are the audience?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Idea generation based on customer needs.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Create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Brainstrom to bring creative solutions.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Prototype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cs typeface="Times New Roman"/>
              </a:rPr>
              <a:t>Bringing idea to life.</a:t>
            </a: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Test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BTest your product for the feedback.</a:t>
            </a:r>
          </a:p>
          <a:p>
            <a:pPr lvl="1"/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5966117"/>
      </p:ext>
    </p:extLst>
  </p:cSld>
  <p:clrMapOvr>
    <a:masterClrMapping/>
  </p:clrMapOvr>
</p:sld>
</file>

<file path=ppt/theme/theme1.xml><?xml version="1.0" encoding="utf-8"?>
<a:theme xmlns:a="http://schemas.openxmlformats.org/drawingml/2006/main" name="tf78270744">
  <a:themeElements>
    <a:clrScheme name="Custom 23">
      <a:dk1>
        <a:srgbClr val="006F83"/>
      </a:dk1>
      <a:lt1>
        <a:srgbClr val="FFFFFF"/>
      </a:lt1>
      <a:dk2>
        <a:srgbClr val="4D4D4D"/>
      </a:dk2>
      <a:lt2>
        <a:srgbClr val="DED8A4"/>
      </a:lt2>
      <a:accent1>
        <a:srgbClr val="DED8A4"/>
      </a:accent1>
      <a:accent2>
        <a:srgbClr val="790000"/>
      </a:accent2>
      <a:accent3>
        <a:srgbClr val="969959"/>
      </a:accent3>
      <a:accent4>
        <a:srgbClr val="32A1A6"/>
      </a:accent4>
      <a:accent5>
        <a:srgbClr val="606032"/>
      </a:accent5>
      <a:accent6>
        <a:srgbClr val="3C8C41"/>
      </a:accent6>
      <a:hlink>
        <a:srgbClr val="006F83"/>
      </a:hlink>
      <a:folHlink>
        <a:srgbClr val="006F83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270744_Financial pitch deck_AAS_v4" id="{6B56449C-CC63-4FF3-BE4A-64780CE1EAAB}" vid="{648F9AC5-FF4B-45EC-957E-86958EA96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EEFE3F-2FB4-416D-9B9D-A1CF2786247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BA64CC-A486-4853-8170-C389804B0B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35F702-06A3-47B5-A78B-5ADAC21E3B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tf78270744</Template>
  <TotalTime>0</TotalTime>
  <Words>551</Words>
  <Application>Microsoft Office PowerPoint</Application>
  <PresentationFormat>Widescreen</PresentationFormat>
  <Paragraphs>181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tf78270744</vt:lpstr>
      <vt:lpstr>ABC Bank</vt:lpstr>
      <vt:lpstr>The Ask- Where we Started</vt:lpstr>
      <vt:lpstr>Framework for 8 Weeks </vt:lpstr>
      <vt:lpstr>Objective of the Training </vt:lpstr>
      <vt:lpstr>Overview </vt:lpstr>
      <vt:lpstr>Overview </vt:lpstr>
      <vt:lpstr>Overview </vt:lpstr>
      <vt:lpstr>PowerPoint Presentation</vt:lpstr>
      <vt:lpstr>Our Journey </vt:lpstr>
      <vt:lpstr>Our Team  </vt:lpstr>
      <vt:lpstr>Trainers</vt:lpstr>
      <vt:lpstr>Team Simba</vt:lpstr>
      <vt:lpstr> </vt:lpstr>
      <vt:lpstr>Objective</vt:lpstr>
      <vt:lpstr>Problem Definition</vt:lpstr>
      <vt:lpstr>Overview of Bank Management Application</vt:lpstr>
      <vt:lpstr>Scope and Conclusion</vt:lpstr>
      <vt:lpstr>Tech Stack </vt:lpstr>
      <vt:lpstr>PowerPoint Presentation</vt:lpstr>
      <vt:lpstr>Development </vt:lpstr>
      <vt:lpstr>Full Stack Architecture </vt:lpstr>
      <vt:lpstr>Challenges and Learnings  </vt:lpstr>
      <vt:lpstr>Demo  </vt:lpstr>
      <vt:lpstr>Q &amp; A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1330</cp:revision>
  <dcterms:created xsi:type="dcterms:W3CDTF">2019-11-28T15:49:41Z</dcterms:created>
  <dcterms:modified xsi:type="dcterms:W3CDTF">2019-12-10T08:40:45Z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